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2918400" cy="438912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78951F-3DDB-45AE-B212-1626EA04F573}" v="3" dt="2022-08-26T14:36:11.05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3366"/>
        </a:fontRef>
        <a:srgbClr val="0033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CADDDD"/>
          </a:solidFill>
        </a:fill>
      </a:tcStyle>
    </a:wholeTbl>
    <a:band2H>
      <a:tcTxStyle/>
      <a:tcStyle>
        <a:tcBdr/>
        <a:fill>
          <a:solidFill>
            <a:srgbClr val="E6EFEF"/>
          </a:solidFill>
        </a:fill>
      </a:tcStyle>
    </a:band2H>
    <a:firstCol>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1"/>
          </a:solidFill>
        </a:fill>
      </a:tcStyle>
    </a:firstCol>
    <a:la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381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1"/>
          </a:solidFill>
        </a:fill>
      </a:tcStyle>
    </a:lastRow>
    <a:fir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381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1"/>
          </a:solidFill>
        </a:fill>
      </a:tcStyle>
    </a:firstRow>
  </a:tblStyle>
  <a:tblStyle styleId="{C7B018BB-80A7-4F77-B60F-C8B233D01FF8}" styleName="">
    <a:tblBg/>
    <a:wholeTbl>
      <a:tcTxStyle b="off" i="off">
        <a:fontRef idx="minor">
          <a:srgbClr val="003366"/>
        </a:fontRef>
        <a:srgbClr val="0033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E2E4E9"/>
          </a:solidFill>
        </a:fill>
      </a:tcStyle>
    </a:wholeTbl>
    <a:band2H>
      <a:tcTxStyle/>
      <a:tcStyle>
        <a:tcBdr/>
        <a:fill>
          <a:solidFill>
            <a:srgbClr val="F1F2F4"/>
          </a:solidFill>
        </a:fill>
      </a:tcStyle>
    </a:band2H>
    <a:firstCol>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3"/>
          </a:solidFill>
        </a:fill>
      </a:tcStyle>
    </a:firstCol>
    <a:la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381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3"/>
          </a:solidFill>
        </a:fill>
      </a:tcStyle>
    </a:lastRow>
    <a:fir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381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3"/>
          </a:solidFill>
        </a:fill>
      </a:tcStyle>
    </a:firstRow>
  </a:tblStyle>
  <a:tblStyle styleId="{EEE7283C-3CF3-47DC-8721-378D4A62B228}" styleName="">
    <a:tblBg/>
    <a:wholeTbl>
      <a:tcTxStyle b="off" i="off">
        <a:fontRef idx="minor">
          <a:srgbClr val="003366"/>
        </a:fontRef>
        <a:srgbClr val="0033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CCD1D9"/>
          </a:solidFill>
        </a:fill>
      </a:tcStyle>
    </a:wholeTbl>
    <a:band2H>
      <a:tcTxStyle/>
      <a:tcStyle>
        <a:tcBdr/>
        <a:fill>
          <a:solidFill>
            <a:srgbClr val="E7E9ED"/>
          </a:solidFill>
        </a:fill>
      </a:tcStyle>
    </a:band2H>
    <a:firstCol>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6"/>
          </a:solidFill>
        </a:fill>
      </a:tcStyle>
    </a:firstCol>
    <a:la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381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6"/>
          </a:solidFill>
        </a:fill>
      </a:tcStyle>
    </a:lastRow>
    <a:fir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381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chemeClr val="accent6"/>
          </a:solidFill>
        </a:fill>
      </a:tcStyle>
    </a:firstRow>
  </a:tblStyle>
  <a:tblStyle styleId="{CF821DB8-F4EB-4A41-A1BA-3FCAFE7338EE}" styleName="">
    <a:tblBg/>
    <a:wholeTbl>
      <a:tcTxStyle b="off" i="off">
        <a:fontRef idx="minor">
          <a:srgbClr val="003366"/>
        </a:fontRef>
        <a:srgbClr val="003366"/>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7EA"/>
          </a:solidFill>
        </a:fill>
      </a:tcStyle>
    </a:wholeTbl>
    <a:band2H>
      <a:tcTxStyle/>
      <a:tcStyle>
        <a:tcBdr/>
        <a:fill>
          <a:solidFill>
            <a:srgbClr val="666666"/>
          </a:solidFill>
        </a:fill>
      </a:tcStyle>
    </a:band2H>
    <a:firstCol>
      <a:tcTxStyle b="on" i="off">
        <a:fontRef idx="minor">
          <a:srgbClr val="666666"/>
        </a:fontRef>
        <a:srgbClr val="666666"/>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3366"/>
        </a:fontRef>
        <a:srgbClr val="003366"/>
      </a:tcTxStyle>
      <a:tcStyle>
        <a:tcBdr>
          <a:left>
            <a:ln w="12700" cap="flat">
              <a:noFill/>
              <a:miter lim="400000"/>
            </a:ln>
          </a:left>
          <a:right>
            <a:ln w="12700" cap="flat">
              <a:noFill/>
              <a:miter lim="400000"/>
            </a:ln>
          </a:right>
          <a:top>
            <a:ln w="50800" cap="flat">
              <a:solidFill>
                <a:srgbClr val="003366"/>
              </a:solidFill>
              <a:prstDash val="solid"/>
              <a:round/>
            </a:ln>
          </a:top>
          <a:bottom>
            <a:ln w="25400" cap="flat">
              <a:solidFill>
                <a:srgbClr val="003366"/>
              </a:solidFill>
              <a:prstDash val="solid"/>
              <a:round/>
            </a:ln>
          </a:bottom>
          <a:insideH>
            <a:ln w="12700" cap="flat">
              <a:noFill/>
              <a:miter lim="400000"/>
            </a:ln>
          </a:insideH>
          <a:insideV>
            <a:ln w="12700" cap="flat">
              <a:noFill/>
              <a:miter lim="400000"/>
            </a:ln>
          </a:insideV>
        </a:tcBdr>
        <a:fill>
          <a:solidFill>
            <a:srgbClr val="666666"/>
          </a:solidFill>
        </a:fill>
      </a:tcStyle>
    </a:lastRow>
    <a:firstRow>
      <a:tcTxStyle b="on" i="off">
        <a:fontRef idx="minor">
          <a:srgbClr val="666666"/>
        </a:fontRef>
        <a:srgbClr val="666666"/>
      </a:tcTxStyle>
      <a:tcStyle>
        <a:tcBdr>
          <a:left>
            <a:ln w="12700" cap="flat">
              <a:noFill/>
              <a:miter lim="400000"/>
            </a:ln>
          </a:left>
          <a:right>
            <a:ln w="12700" cap="flat">
              <a:noFill/>
              <a:miter lim="400000"/>
            </a:ln>
          </a:right>
          <a:top>
            <a:ln w="25400" cap="flat">
              <a:solidFill>
                <a:srgbClr val="003366"/>
              </a:solidFill>
              <a:prstDash val="solid"/>
              <a:round/>
            </a:ln>
          </a:top>
          <a:bottom>
            <a:ln w="25400" cap="flat">
              <a:solidFill>
                <a:srgbClr val="003366"/>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3366"/>
        </a:fontRef>
        <a:srgbClr val="0033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CACCD2"/>
          </a:solidFill>
        </a:fill>
      </a:tcStyle>
    </a:wholeTbl>
    <a:band2H>
      <a:tcTxStyle/>
      <a:tcStyle>
        <a:tcBdr/>
        <a:fill>
          <a:solidFill>
            <a:srgbClr val="E6E7EA"/>
          </a:solidFill>
        </a:fill>
      </a:tcStyle>
    </a:band2H>
    <a:firstCol>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003366"/>
          </a:solidFill>
        </a:fill>
      </a:tcStyle>
    </a:firstCol>
    <a:la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38100" cap="flat">
              <a:solidFill>
                <a:srgbClr val="666666"/>
              </a:solidFill>
              <a:prstDash val="solid"/>
              <a:round/>
            </a:ln>
          </a:top>
          <a:bottom>
            <a:ln w="127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003366"/>
          </a:solidFill>
        </a:fill>
      </a:tcStyle>
    </a:lastRow>
    <a:firstRow>
      <a:tcTxStyle b="on" i="off">
        <a:fontRef idx="minor">
          <a:srgbClr val="666666"/>
        </a:fontRef>
        <a:srgbClr val="666666"/>
      </a:tcTxStyle>
      <a:tcStyle>
        <a:tcBdr>
          <a:left>
            <a:ln w="12700" cap="flat">
              <a:solidFill>
                <a:srgbClr val="666666"/>
              </a:solidFill>
              <a:prstDash val="solid"/>
              <a:round/>
            </a:ln>
          </a:left>
          <a:right>
            <a:ln w="12700" cap="flat">
              <a:solidFill>
                <a:srgbClr val="666666"/>
              </a:solidFill>
              <a:prstDash val="solid"/>
              <a:round/>
            </a:ln>
          </a:right>
          <a:top>
            <a:ln w="12700" cap="flat">
              <a:solidFill>
                <a:srgbClr val="666666"/>
              </a:solidFill>
              <a:prstDash val="solid"/>
              <a:round/>
            </a:ln>
          </a:top>
          <a:bottom>
            <a:ln w="38100" cap="flat">
              <a:solidFill>
                <a:srgbClr val="666666"/>
              </a:solidFill>
              <a:prstDash val="solid"/>
              <a:round/>
            </a:ln>
          </a:bottom>
          <a:insideH>
            <a:ln w="12700" cap="flat">
              <a:solidFill>
                <a:srgbClr val="666666"/>
              </a:solidFill>
              <a:prstDash val="solid"/>
              <a:round/>
            </a:ln>
          </a:insideH>
          <a:insideV>
            <a:ln w="12700" cap="flat">
              <a:solidFill>
                <a:srgbClr val="666666"/>
              </a:solidFill>
              <a:prstDash val="solid"/>
              <a:round/>
            </a:ln>
          </a:insideV>
        </a:tcBdr>
        <a:fill>
          <a:solidFill>
            <a:srgbClr val="003366"/>
          </a:solidFill>
        </a:fill>
      </a:tcStyle>
    </a:firstRow>
  </a:tblStyle>
  <a:tblStyle styleId="{2708684C-4D16-4618-839F-0558EEFCDFE6}" styleName="">
    <a:tblBg/>
    <a:wholeTbl>
      <a:tcTxStyle b="off" i="off">
        <a:fontRef idx="minor">
          <a:srgbClr val="003366"/>
        </a:fontRef>
        <a:srgbClr val="003366"/>
      </a:tcTxStyle>
      <a:tcStyle>
        <a:tcBdr>
          <a:left>
            <a:ln w="12700" cap="flat">
              <a:solidFill>
                <a:srgbClr val="003366"/>
              </a:solidFill>
              <a:prstDash val="solid"/>
              <a:round/>
            </a:ln>
          </a:left>
          <a:right>
            <a:ln w="12700" cap="flat">
              <a:solidFill>
                <a:srgbClr val="003366"/>
              </a:solidFill>
              <a:prstDash val="solid"/>
              <a:round/>
            </a:ln>
          </a:right>
          <a:top>
            <a:ln w="12700" cap="flat">
              <a:solidFill>
                <a:srgbClr val="003366"/>
              </a:solidFill>
              <a:prstDash val="solid"/>
              <a:round/>
            </a:ln>
          </a:top>
          <a:bottom>
            <a:ln w="12700" cap="flat">
              <a:solidFill>
                <a:srgbClr val="003366"/>
              </a:solidFill>
              <a:prstDash val="solid"/>
              <a:round/>
            </a:ln>
          </a:bottom>
          <a:insideH>
            <a:ln w="12700" cap="flat">
              <a:solidFill>
                <a:srgbClr val="003366"/>
              </a:solidFill>
              <a:prstDash val="solid"/>
              <a:round/>
            </a:ln>
          </a:insideH>
          <a:insideV>
            <a:ln w="12700" cap="flat">
              <a:solidFill>
                <a:srgbClr val="003366"/>
              </a:solidFill>
              <a:prstDash val="solid"/>
              <a:round/>
            </a:ln>
          </a:insideV>
        </a:tcBdr>
        <a:fill>
          <a:solidFill>
            <a:srgbClr val="003366">
              <a:alpha val="20000"/>
            </a:srgbClr>
          </a:solidFill>
        </a:fill>
      </a:tcStyle>
    </a:wholeTbl>
    <a:band2H>
      <a:tcTxStyle/>
      <a:tcStyle>
        <a:tcBdr/>
        <a:fill>
          <a:solidFill>
            <a:srgbClr val="FFFFFF"/>
          </a:solidFill>
        </a:fill>
      </a:tcStyle>
    </a:band2H>
    <a:firstCol>
      <a:tcTxStyle b="on" i="off">
        <a:fontRef idx="minor">
          <a:srgbClr val="003366"/>
        </a:fontRef>
        <a:srgbClr val="003366"/>
      </a:tcTxStyle>
      <a:tcStyle>
        <a:tcBdr>
          <a:left>
            <a:ln w="12700" cap="flat">
              <a:solidFill>
                <a:srgbClr val="003366"/>
              </a:solidFill>
              <a:prstDash val="solid"/>
              <a:round/>
            </a:ln>
          </a:left>
          <a:right>
            <a:ln w="12700" cap="flat">
              <a:solidFill>
                <a:srgbClr val="003366"/>
              </a:solidFill>
              <a:prstDash val="solid"/>
              <a:round/>
            </a:ln>
          </a:right>
          <a:top>
            <a:ln w="12700" cap="flat">
              <a:solidFill>
                <a:srgbClr val="003366"/>
              </a:solidFill>
              <a:prstDash val="solid"/>
              <a:round/>
            </a:ln>
          </a:top>
          <a:bottom>
            <a:ln w="12700" cap="flat">
              <a:solidFill>
                <a:srgbClr val="003366"/>
              </a:solidFill>
              <a:prstDash val="solid"/>
              <a:round/>
            </a:ln>
          </a:bottom>
          <a:insideH>
            <a:ln w="12700" cap="flat">
              <a:solidFill>
                <a:srgbClr val="003366"/>
              </a:solidFill>
              <a:prstDash val="solid"/>
              <a:round/>
            </a:ln>
          </a:insideH>
          <a:insideV>
            <a:ln w="12700" cap="flat">
              <a:solidFill>
                <a:srgbClr val="003366"/>
              </a:solidFill>
              <a:prstDash val="solid"/>
              <a:round/>
            </a:ln>
          </a:insideV>
        </a:tcBdr>
        <a:fill>
          <a:solidFill>
            <a:srgbClr val="003366">
              <a:alpha val="20000"/>
            </a:srgbClr>
          </a:solidFill>
        </a:fill>
      </a:tcStyle>
    </a:firstCol>
    <a:lastRow>
      <a:tcTxStyle b="on" i="off">
        <a:fontRef idx="minor">
          <a:srgbClr val="003366"/>
        </a:fontRef>
        <a:srgbClr val="003366"/>
      </a:tcTxStyle>
      <a:tcStyle>
        <a:tcBdr>
          <a:left>
            <a:ln w="12700" cap="flat">
              <a:solidFill>
                <a:srgbClr val="003366"/>
              </a:solidFill>
              <a:prstDash val="solid"/>
              <a:round/>
            </a:ln>
          </a:left>
          <a:right>
            <a:ln w="12700" cap="flat">
              <a:solidFill>
                <a:srgbClr val="003366"/>
              </a:solidFill>
              <a:prstDash val="solid"/>
              <a:round/>
            </a:ln>
          </a:right>
          <a:top>
            <a:ln w="50800" cap="flat">
              <a:solidFill>
                <a:srgbClr val="003366"/>
              </a:solidFill>
              <a:prstDash val="solid"/>
              <a:round/>
            </a:ln>
          </a:top>
          <a:bottom>
            <a:ln w="12700" cap="flat">
              <a:solidFill>
                <a:srgbClr val="003366"/>
              </a:solidFill>
              <a:prstDash val="solid"/>
              <a:round/>
            </a:ln>
          </a:bottom>
          <a:insideH>
            <a:ln w="12700" cap="flat">
              <a:solidFill>
                <a:srgbClr val="003366"/>
              </a:solidFill>
              <a:prstDash val="solid"/>
              <a:round/>
            </a:ln>
          </a:insideH>
          <a:insideV>
            <a:ln w="12700" cap="flat">
              <a:solidFill>
                <a:srgbClr val="003366"/>
              </a:solidFill>
              <a:prstDash val="solid"/>
              <a:round/>
            </a:ln>
          </a:insideV>
        </a:tcBdr>
        <a:fill>
          <a:noFill/>
        </a:fill>
      </a:tcStyle>
    </a:lastRow>
    <a:firstRow>
      <a:tcTxStyle b="on" i="off">
        <a:fontRef idx="minor">
          <a:srgbClr val="003366"/>
        </a:fontRef>
        <a:srgbClr val="003366"/>
      </a:tcTxStyle>
      <a:tcStyle>
        <a:tcBdr>
          <a:left>
            <a:ln w="12700" cap="flat">
              <a:solidFill>
                <a:srgbClr val="003366"/>
              </a:solidFill>
              <a:prstDash val="solid"/>
              <a:round/>
            </a:ln>
          </a:left>
          <a:right>
            <a:ln w="12700" cap="flat">
              <a:solidFill>
                <a:srgbClr val="003366"/>
              </a:solidFill>
              <a:prstDash val="solid"/>
              <a:round/>
            </a:ln>
          </a:right>
          <a:top>
            <a:ln w="12700" cap="flat">
              <a:solidFill>
                <a:srgbClr val="003366"/>
              </a:solidFill>
              <a:prstDash val="solid"/>
              <a:round/>
            </a:ln>
          </a:top>
          <a:bottom>
            <a:ln w="25400" cap="flat">
              <a:solidFill>
                <a:srgbClr val="003366"/>
              </a:solidFill>
              <a:prstDash val="solid"/>
              <a:round/>
            </a:ln>
          </a:bottom>
          <a:insideH>
            <a:ln w="12700" cap="flat">
              <a:solidFill>
                <a:srgbClr val="003366"/>
              </a:solidFill>
              <a:prstDash val="solid"/>
              <a:round/>
            </a:ln>
          </a:insideH>
          <a:insideV>
            <a:ln w="12700" cap="flat">
              <a:solidFill>
                <a:srgbClr val="003366"/>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5226" autoAdjust="0"/>
  </p:normalViewPr>
  <p:slideViewPr>
    <p:cSldViewPr snapToGrid="0">
      <p:cViewPr>
        <p:scale>
          <a:sx n="40" d="100"/>
          <a:sy n="40" d="100"/>
        </p:scale>
        <p:origin x="1164" y="-1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Kotcon" userId="575ff4fd-952f-47be-bb42-d576eff3c738" providerId="ADAL" clId="{6478951F-3DDB-45AE-B212-1626EA04F573}"/>
    <pc:docChg chg="modSld">
      <pc:chgData name="James Kotcon" userId="575ff4fd-952f-47be-bb42-d576eff3c738" providerId="ADAL" clId="{6478951F-3DDB-45AE-B212-1626EA04F573}" dt="2022-08-26T14:38:37.639" v="51" actId="14100"/>
      <pc:docMkLst>
        <pc:docMk/>
      </pc:docMkLst>
      <pc:sldChg chg="modSp mod">
        <pc:chgData name="James Kotcon" userId="575ff4fd-952f-47be-bb42-d576eff3c738" providerId="ADAL" clId="{6478951F-3DDB-45AE-B212-1626EA04F573}" dt="2022-08-26T14:38:37.639" v="51" actId="14100"/>
        <pc:sldMkLst>
          <pc:docMk/>
          <pc:sldMk cId="0" sldId="256"/>
        </pc:sldMkLst>
        <pc:spChg chg="mod">
          <ac:chgData name="James Kotcon" userId="575ff4fd-952f-47be-bb42-d576eff3c738" providerId="ADAL" clId="{6478951F-3DDB-45AE-B212-1626EA04F573}" dt="2022-08-26T14:35:56.214" v="40" actId="14100"/>
          <ac:spMkLst>
            <pc:docMk/>
            <pc:sldMk cId="0" sldId="256"/>
            <ac:spMk id="13" creationId="{93ED9F8A-D68A-A425-EE50-3B512AEA3F6A}"/>
          </ac:spMkLst>
        </pc:spChg>
        <pc:spChg chg="mod">
          <ac:chgData name="James Kotcon" userId="575ff4fd-952f-47be-bb42-d576eff3c738" providerId="ADAL" clId="{6478951F-3DDB-45AE-B212-1626EA04F573}" dt="2022-08-26T14:35:17.325" v="38" actId="6549"/>
          <ac:spMkLst>
            <pc:docMk/>
            <pc:sldMk cId="0" sldId="256"/>
            <ac:spMk id="40" creationId="{0F947D22-C669-49E5-A503-80E1DB27C6E4}"/>
          </ac:spMkLst>
        </pc:spChg>
        <pc:spChg chg="mod">
          <ac:chgData name="James Kotcon" userId="575ff4fd-952f-47be-bb42-d576eff3c738" providerId="ADAL" clId="{6478951F-3DDB-45AE-B212-1626EA04F573}" dt="2022-08-26T14:38:37.639" v="51" actId="14100"/>
          <ac:spMkLst>
            <pc:docMk/>
            <pc:sldMk cId="0" sldId="256"/>
            <ac:spMk id="97" creationId="{00000000-0000-0000-0000-000000000000}"/>
          </ac:spMkLst>
        </pc:spChg>
        <pc:spChg chg="mod">
          <ac:chgData name="James Kotcon" userId="575ff4fd-952f-47be-bb42-d576eff3c738" providerId="ADAL" clId="{6478951F-3DDB-45AE-B212-1626EA04F573}" dt="2022-08-26T14:33:10.950" v="4" actId="6549"/>
          <ac:spMkLst>
            <pc:docMk/>
            <pc:sldMk cId="0" sldId="256"/>
            <ac:spMk id="103" creationId="{00000000-0000-0000-0000-000000000000}"/>
          </ac:spMkLst>
        </pc:spChg>
        <pc:spChg chg="mod">
          <ac:chgData name="James Kotcon" userId="575ff4fd-952f-47be-bb42-d576eff3c738" providerId="ADAL" clId="{6478951F-3DDB-45AE-B212-1626EA04F573}" dt="2022-08-26T14:34:04.030" v="9" actId="6549"/>
          <ac:spMkLst>
            <pc:docMk/>
            <pc:sldMk cId="0" sldId="256"/>
            <ac:spMk id="106" creationId="{00000000-0000-0000-0000-000000000000}"/>
          </ac:spMkLst>
        </pc:spChg>
        <pc:spChg chg="mod">
          <ac:chgData name="James Kotcon" userId="575ff4fd-952f-47be-bb42-d576eff3c738" providerId="ADAL" clId="{6478951F-3DDB-45AE-B212-1626EA04F573}" dt="2022-08-26T14:38:33.606" v="50" actId="14100"/>
          <ac:spMkLst>
            <pc:docMk/>
            <pc:sldMk cId="0" sldId="256"/>
            <ac:spMk id="108" creationId="{00000000-0000-0000-0000-000000000000}"/>
          </ac:spMkLst>
        </pc:spChg>
        <pc:spChg chg="mod">
          <ac:chgData name="James Kotcon" userId="575ff4fd-952f-47be-bb42-d576eff3c738" providerId="ADAL" clId="{6478951F-3DDB-45AE-B212-1626EA04F573}" dt="2022-08-26T14:36:43.060" v="45" actId="6549"/>
          <ac:spMkLst>
            <pc:docMk/>
            <pc:sldMk cId="0" sldId="256"/>
            <ac:spMk id="125" creationId="{00000000-0000-0000-0000-000000000000}"/>
          </ac:spMkLst>
        </pc:spChg>
        <pc:graphicFrameChg chg="mod">
          <ac:chgData name="James Kotcon" userId="575ff4fd-952f-47be-bb42-d576eff3c738" providerId="ADAL" clId="{6478951F-3DDB-45AE-B212-1626EA04F573}" dt="2022-08-26T14:36:11.050" v="43"/>
          <ac:graphicFrameMkLst>
            <pc:docMk/>
            <pc:sldMk cId="0" sldId="256"/>
            <ac:graphicFrameMk id="36" creationId="{F347BD29-7E37-4C70-B3ED-2C7708821E34}"/>
          </ac:graphicFrameMkLst>
        </pc:graphicFrameChg>
        <pc:picChg chg="mod">
          <ac:chgData name="James Kotcon" userId="575ff4fd-952f-47be-bb42-d576eff3c738" providerId="ADAL" clId="{6478951F-3DDB-45AE-B212-1626EA04F573}" dt="2022-08-26T14:37:40.109" v="48" actId="14100"/>
          <ac:picMkLst>
            <pc:docMk/>
            <pc:sldMk cId="0" sldId="256"/>
            <ac:picMk id="6" creationId="{6A4373C2-FFB1-4405-3482-F5E0E9727340}"/>
          </ac:picMkLst>
        </pc:picChg>
        <pc:picChg chg="mod">
          <ac:chgData name="James Kotcon" userId="575ff4fd-952f-47be-bb42-d576eff3c738" providerId="ADAL" clId="{6478951F-3DDB-45AE-B212-1626EA04F573}" dt="2022-08-26T14:37:50.860" v="49" actId="14100"/>
          <ac:picMkLst>
            <pc:docMk/>
            <pc:sldMk cId="0" sldId="256"/>
            <ac:picMk id="114" creationId="{00000000-0000-0000-0000-00000000000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westvirginiauniversity-my.sharepoint.com/personal/jkotcon_mail_wvu_edu/Documents/Documents/Documents/data/Nema%20Trapping%20Fungi-FC-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westvirginiauniversity-my.sharepoint.com/personal/jkotcon_mail_wvu_edu/Documents/Documents/Documents/data/Nema%20Trapping%20Fungi-FC-2019.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a:t>Nematode Trapping Fungi (Propagules/g soil)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'Charts-2001-2019'!$A$5:$A$8</c:f>
              <c:strCache>
                <c:ptCount val="4"/>
                <c:pt idx="0">
                  <c:v>Lo Input-2001</c:v>
                </c:pt>
                <c:pt idx="1">
                  <c:v>Hi Input-2001</c:v>
                </c:pt>
                <c:pt idx="2">
                  <c:v>Lo Input-2019</c:v>
                </c:pt>
                <c:pt idx="3">
                  <c:v>Hi Input-2019</c:v>
                </c:pt>
              </c:strCache>
            </c:strRef>
          </c:cat>
          <c:val>
            <c:numRef>
              <c:f>'Charts-2001-2019'!$B$5:$B$8</c:f>
              <c:numCache>
                <c:formatCode>General</c:formatCode>
                <c:ptCount val="4"/>
                <c:pt idx="0">
                  <c:v>0.76</c:v>
                </c:pt>
                <c:pt idx="1">
                  <c:v>0.99</c:v>
                </c:pt>
                <c:pt idx="2">
                  <c:v>7.5</c:v>
                </c:pt>
                <c:pt idx="3">
                  <c:v>3.6</c:v>
                </c:pt>
              </c:numCache>
            </c:numRef>
          </c:val>
          <c:extLst>
            <c:ext xmlns:c16="http://schemas.microsoft.com/office/drawing/2014/chart" uri="{C3380CC4-5D6E-409C-BE32-E72D297353CC}">
              <c16:uniqueId val="{00000000-BA6F-47E8-870E-3E7753C045D1}"/>
            </c:ext>
          </c:extLst>
        </c:ser>
        <c:dLbls>
          <c:showLegendKey val="0"/>
          <c:showVal val="0"/>
          <c:showCatName val="0"/>
          <c:showSerName val="0"/>
          <c:showPercent val="0"/>
          <c:showBubbleSize val="0"/>
        </c:dLbls>
        <c:gapWidth val="219"/>
        <c:overlap val="-27"/>
        <c:axId val="519573632"/>
        <c:axId val="519574616"/>
      </c:barChart>
      <c:catAx>
        <c:axId val="51957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19574616"/>
        <c:crosses val="autoZero"/>
        <c:auto val="1"/>
        <c:lblAlgn val="ctr"/>
        <c:lblOffset val="100"/>
        <c:noMultiLvlLbl val="0"/>
      </c:catAx>
      <c:valAx>
        <c:axId val="51957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195736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a:t>Nematode Biocontrol Agent Activity (% Suppression)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671989326644193E-2"/>
          <c:y val="0.10781567653834333"/>
          <c:w val="0.89032658252609909"/>
          <c:h val="0.8006119043792348"/>
        </c:manualLayout>
      </c:layout>
      <c:barChart>
        <c:barDir val="col"/>
        <c:grouping val="clustered"/>
        <c:varyColors val="0"/>
        <c:ser>
          <c:idx val="0"/>
          <c:order val="0"/>
          <c:spPr>
            <a:solidFill>
              <a:schemeClr val="accent1"/>
            </a:solidFill>
            <a:ln>
              <a:noFill/>
            </a:ln>
            <a:effectLst/>
          </c:spPr>
          <c:invertIfNegative val="0"/>
          <c:cat>
            <c:strRef>
              <c:f>'Charts-2001-2019'!$A$24:$A$27</c:f>
              <c:strCache>
                <c:ptCount val="4"/>
                <c:pt idx="0">
                  <c:v>Lo Input-2001</c:v>
                </c:pt>
                <c:pt idx="1">
                  <c:v>Hi Input-2001</c:v>
                </c:pt>
                <c:pt idx="2">
                  <c:v>Lo Input-2019</c:v>
                </c:pt>
                <c:pt idx="3">
                  <c:v>Hi Input-2019</c:v>
                </c:pt>
              </c:strCache>
            </c:strRef>
          </c:cat>
          <c:val>
            <c:numRef>
              <c:f>'Charts-2001-2019'!$B$24:$B$27</c:f>
              <c:numCache>
                <c:formatCode>General</c:formatCode>
                <c:ptCount val="4"/>
                <c:pt idx="0">
                  <c:v>0.61</c:v>
                </c:pt>
                <c:pt idx="1">
                  <c:v>0.36</c:v>
                </c:pt>
                <c:pt idx="2">
                  <c:v>65</c:v>
                </c:pt>
                <c:pt idx="3">
                  <c:v>58</c:v>
                </c:pt>
              </c:numCache>
            </c:numRef>
          </c:val>
          <c:extLst>
            <c:ext xmlns:c16="http://schemas.microsoft.com/office/drawing/2014/chart" uri="{C3380CC4-5D6E-409C-BE32-E72D297353CC}">
              <c16:uniqueId val="{00000000-B0EA-4DF1-8544-6812FCF08880}"/>
            </c:ext>
          </c:extLst>
        </c:ser>
        <c:dLbls>
          <c:showLegendKey val="0"/>
          <c:showVal val="0"/>
          <c:showCatName val="0"/>
          <c:showSerName val="0"/>
          <c:showPercent val="0"/>
          <c:showBubbleSize val="0"/>
        </c:dLbls>
        <c:gapWidth val="219"/>
        <c:overlap val="-27"/>
        <c:axId val="519582816"/>
        <c:axId val="519580848"/>
      </c:barChart>
      <c:catAx>
        <c:axId val="51958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19580848"/>
        <c:crosses val="autoZero"/>
        <c:auto val="1"/>
        <c:lblAlgn val="ctr"/>
        <c:lblOffset val="100"/>
        <c:noMultiLvlLbl val="0"/>
      </c:catAx>
      <c:valAx>
        <c:axId val="51958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19582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468563" y="10728325"/>
            <a:ext cx="27981276" cy="11704640"/>
          </a:xfrm>
          <a:prstGeom prst="rect">
            <a:avLst/>
          </a:prstGeom>
        </p:spPr>
        <p:txBody>
          <a:bodyPr/>
          <a:lstStyle/>
          <a:p>
            <a:r>
              <a:t>Title Text</a:t>
            </a:r>
          </a:p>
        </p:txBody>
      </p:sp>
      <p:sp>
        <p:nvSpPr>
          <p:cNvPr id="12" name="Body Level One…"/>
          <p:cNvSpPr txBox="1">
            <a:spLocks noGrp="1"/>
          </p:cNvSpPr>
          <p:nvPr>
            <p:ph type="body" sz="quarter" idx="1"/>
          </p:nvPr>
        </p:nvSpPr>
        <p:spPr>
          <a:xfrm>
            <a:off x="4937125" y="24871362"/>
            <a:ext cx="23044150" cy="11217277"/>
          </a:xfrm>
          <a:prstGeom prst="rect">
            <a:avLst/>
          </a:prstGeom>
        </p:spPr>
        <p:txBody>
          <a:bodyPr/>
          <a:lstStyle>
            <a:lvl1pPr marL="0" indent="0" algn="ctr">
              <a:buClrTx/>
              <a:buSzTx/>
              <a:buNone/>
            </a:lvl1pPr>
            <a:lvl2pPr algn="ctr">
              <a:buClrTx/>
            </a:lvl2pPr>
            <a:lvl3pPr algn="ctr">
              <a:buClrTx/>
            </a:lvl3pPr>
            <a:lvl4pPr algn="ctr">
              <a:buClrTx/>
            </a:lvl4pPr>
            <a:lvl5pPr algn="ctr">
              <a:buClrTx/>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2600325" y="28203525"/>
            <a:ext cx="27981275" cy="8718550"/>
          </a:xfrm>
          <a:prstGeom prst="rect">
            <a:avLst/>
          </a:prstGeom>
        </p:spPr>
        <p:txBody>
          <a:bodyPr anchor="t"/>
          <a:lstStyle>
            <a:lvl1pPr algn="l">
              <a:defRPr sz="4000" cap="all">
                <a:latin typeface="Tahoma Bold"/>
                <a:ea typeface="Tahoma Bold"/>
                <a:cs typeface="Tahoma Bold"/>
                <a:sym typeface="Tahoma Bold"/>
              </a:defRPr>
            </a:lvl1pPr>
          </a:lstStyle>
          <a:p>
            <a:r>
              <a:t>Title Text</a:t>
            </a:r>
          </a:p>
        </p:txBody>
      </p:sp>
      <p:sp>
        <p:nvSpPr>
          <p:cNvPr id="30" name="Body Level One…"/>
          <p:cNvSpPr txBox="1">
            <a:spLocks noGrp="1"/>
          </p:cNvSpPr>
          <p:nvPr>
            <p:ph type="body" sz="quarter" idx="1"/>
          </p:nvPr>
        </p:nvSpPr>
        <p:spPr>
          <a:xfrm>
            <a:off x="2600325" y="18602325"/>
            <a:ext cx="27981275" cy="9601200"/>
          </a:xfrm>
          <a:prstGeom prst="rect">
            <a:avLst/>
          </a:prstGeom>
        </p:spPr>
        <p:txBody>
          <a:bodyPr anchor="b"/>
          <a:lstStyle>
            <a:lvl1pPr marL="0" indent="0">
              <a:spcBef>
                <a:spcPts val="400"/>
              </a:spcBef>
              <a:buClrTx/>
              <a:buSzTx/>
              <a:buNone/>
              <a:defRPr sz="2000"/>
            </a:lvl1pPr>
            <a:lvl2pPr marL="0" indent="0">
              <a:spcBef>
                <a:spcPts val="400"/>
              </a:spcBef>
              <a:buClrTx/>
              <a:buSzTx/>
              <a:buNone/>
              <a:defRPr sz="2000"/>
            </a:lvl2pPr>
            <a:lvl3pPr marL="0" indent="0">
              <a:spcBef>
                <a:spcPts val="400"/>
              </a:spcBef>
              <a:buClrTx/>
              <a:buSzTx/>
              <a:buNone/>
              <a:defRPr sz="2000"/>
            </a:lvl3pPr>
            <a:lvl4pPr marL="0" indent="0">
              <a:spcBef>
                <a:spcPts val="400"/>
              </a:spcBef>
              <a:buClrTx/>
              <a:buSzTx/>
              <a:buNone/>
              <a:defRPr sz="2000"/>
            </a:lvl4pPr>
            <a:lvl5pPr marL="0" indent="0">
              <a:spcBef>
                <a:spcPts val="400"/>
              </a:spcBef>
              <a:buClrTx/>
              <a:buSzTx/>
              <a:buNone/>
              <a:defRPr sz="2000"/>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1646238" y="12679363"/>
            <a:ext cx="14736763" cy="26335038"/>
          </a:xfrm>
          <a:prstGeom prst="rect">
            <a:avLst/>
          </a:prstGeom>
        </p:spPr>
        <p:txBody>
          <a:bodyPr/>
          <a:lstStyle>
            <a:lvl1pPr>
              <a:spcBef>
                <a:spcPts val="600"/>
              </a:spcBef>
              <a:defRPr sz="2800"/>
            </a:lvl1pPr>
            <a:lvl2pPr marL="3794125" indent="-1600200">
              <a:spcBef>
                <a:spcPts val="600"/>
              </a:spcBef>
              <a:defRPr sz="2800"/>
            </a:lvl2pPr>
            <a:lvl3pPr marL="5925184" indent="-1535746">
              <a:spcBef>
                <a:spcPts val="600"/>
              </a:spcBef>
              <a:defRPr sz="2800"/>
            </a:lvl3pPr>
            <a:lvl4pPr marL="8289749" indent="-1706386">
              <a:spcBef>
                <a:spcPts val="600"/>
              </a:spcBef>
              <a:defRPr sz="2800"/>
            </a:lvl4pPr>
            <a:lvl5pPr marL="10485262" indent="-1706387">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1646238" y="1757363"/>
            <a:ext cx="29625926" cy="7315201"/>
          </a:xfrm>
          <a:prstGeom prst="rect">
            <a:avLst/>
          </a:prstGeom>
        </p:spPr>
        <p:txBody>
          <a:bodyPr/>
          <a:lstStyle/>
          <a:p>
            <a:r>
              <a:t>Title Text</a:t>
            </a:r>
          </a:p>
        </p:txBody>
      </p:sp>
      <p:sp>
        <p:nvSpPr>
          <p:cNvPr id="48" name="Body Level One…"/>
          <p:cNvSpPr txBox="1">
            <a:spLocks noGrp="1"/>
          </p:cNvSpPr>
          <p:nvPr>
            <p:ph type="body" sz="quarter" idx="1"/>
          </p:nvPr>
        </p:nvSpPr>
        <p:spPr>
          <a:xfrm>
            <a:off x="1646238" y="9825038"/>
            <a:ext cx="14544677" cy="4094164"/>
          </a:xfrm>
          <a:prstGeom prst="rect">
            <a:avLst/>
          </a:prstGeom>
        </p:spPr>
        <p:txBody>
          <a:bodyPr anchor="b"/>
          <a:lstStyle>
            <a:lvl1pPr marL="0" indent="0">
              <a:spcBef>
                <a:spcPts val="500"/>
              </a:spcBef>
              <a:buClrTx/>
              <a:buSzTx/>
              <a:buNone/>
              <a:defRPr sz="2400">
                <a:latin typeface="Tahoma Bold"/>
                <a:ea typeface="Tahoma Bold"/>
                <a:cs typeface="Tahoma Bold"/>
                <a:sym typeface="Tahoma Bold"/>
              </a:defRPr>
            </a:lvl1pPr>
            <a:lvl2pPr marL="0" indent="0">
              <a:spcBef>
                <a:spcPts val="500"/>
              </a:spcBef>
              <a:buClrTx/>
              <a:buSzTx/>
              <a:buNone/>
              <a:defRPr sz="2400">
                <a:latin typeface="Tahoma Bold"/>
                <a:ea typeface="Tahoma Bold"/>
                <a:cs typeface="Tahoma Bold"/>
                <a:sym typeface="Tahoma Bold"/>
              </a:defRPr>
            </a:lvl2pPr>
            <a:lvl3pPr marL="0" indent="0">
              <a:spcBef>
                <a:spcPts val="500"/>
              </a:spcBef>
              <a:buClrTx/>
              <a:buSzTx/>
              <a:buNone/>
              <a:defRPr sz="2400">
                <a:latin typeface="Tahoma Bold"/>
                <a:ea typeface="Tahoma Bold"/>
                <a:cs typeface="Tahoma Bold"/>
                <a:sym typeface="Tahoma Bold"/>
              </a:defRPr>
            </a:lvl3pPr>
            <a:lvl4pPr marL="0" indent="0">
              <a:spcBef>
                <a:spcPts val="500"/>
              </a:spcBef>
              <a:buClrTx/>
              <a:buSzTx/>
              <a:buNone/>
              <a:defRPr sz="2400">
                <a:latin typeface="Tahoma Bold"/>
                <a:ea typeface="Tahoma Bold"/>
                <a:cs typeface="Tahoma Bold"/>
                <a:sym typeface="Tahoma Bold"/>
              </a:defRPr>
            </a:lvl4pPr>
            <a:lvl5pPr marL="0" indent="0">
              <a:spcBef>
                <a:spcPts val="500"/>
              </a:spcBef>
              <a:buClrTx/>
              <a:buSz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16722725" y="9825038"/>
            <a:ext cx="14549438" cy="4094164"/>
          </a:xfrm>
          <a:prstGeom prst="rect">
            <a:avLst/>
          </a:prstGeom>
        </p:spPr>
        <p:txBody>
          <a:bodyPr anchor="b"/>
          <a:lstStyle/>
          <a:p>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1646238" y="1747838"/>
            <a:ext cx="10829926" cy="7437437"/>
          </a:xfrm>
          <a:prstGeom prst="rect">
            <a:avLst/>
          </a:prstGeom>
        </p:spPr>
        <p:txBody>
          <a:bodyPr anchor="b"/>
          <a:lstStyle>
            <a:lvl1pPr algn="l">
              <a:defRPr sz="2000">
                <a:latin typeface="Tahoma Bold"/>
                <a:ea typeface="Tahoma Bold"/>
                <a:cs typeface="Tahoma Bold"/>
                <a:sym typeface="Tahoma Bold"/>
              </a:defRPr>
            </a:lvl1pPr>
          </a:lstStyle>
          <a:p>
            <a:r>
              <a:t>Title Text</a:t>
            </a:r>
          </a:p>
        </p:txBody>
      </p:sp>
      <p:sp>
        <p:nvSpPr>
          <p:cNvPr id="73" name="Body Level One…"/>
          <p:cNvSpPr txBox="1">
            <a:spLocks noGrp="1"/>
          </p:cNvSpPr>
          <p:nvPr>
            <p:ph type="body" idx="1"/>
          </p:nvPr>
        </p:nvSpPr>
        <p:spPr>
          <a:xfrm>
            <a:off x="12869863" y="1747838"/>
            <a:ext cx="18402302" cy="37460238"/>
          </a:xfrm>
          <a:prstGeom prst="rect">
            <a:avLst/>
          </a:prstGeom>
        </p:spPr>
        <p:txBody>
          <a:bodyPr/>
          <a:lstStyle>
            <a:lvl1pPr>
              <a:spcBef>
                <a:spcPts val="700"/>
              </a:spcBef>
              <a:defRPr sz="3200"/>
            </a:lvl1pPr>
            <a:lvl2pPr marL="3761468" indent="-1567543">
              <a:spcBef>
                <a:spcPts val="700"/>
              </a:spcBef>
              <a:defRPr sz="3200"/>
            </a:lvl2pPr>
            <a:lvl3pPr marL="5852054" indent="-1462616">
              <a:spcBef>
                <a:spcPts val="700"/>
              </a:spcBef>
              <a:defRPr sz="3200"/>
            </a:lvl3pPr>
            <a:lvl4pPr marL="8338502" indent="-1755140">
              <a:spcBef>
                <a:spcPts val="700"/>
              </a:spcBef>
              <a:defRPr sz="3200"/>
            </a:lvl4pPr>
            <a:lvl5pPr marL="10534015" indent="-1755140">
              <a:spcBef>
                <a:spcPts val="700"/>
              </a:spcBef>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1646238" y="9185275"/>
            <a:ext cx="10829927" cy="30022800"/>
          </a:xfrm>
          <a:prstGeom prst="rect">
            <a:avLst/>
          </a:prstGeom>
        </p:spPr>
        <p:txBody>
          <a:bodyPr/>
          <a:lstStyle/>
          <a:p>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6451600" y="30724475"/>
            <a:ext cx="19751675" cy="3625850"/>
          </a:xfrm>
          <a:prstGeom prst="rect">
            <a:avLst/>
          </a:prstGeom>
        </p:spPr>
        <p:txBody>
          <a:bodyPr anchor="b"/>
          <a:lstStyle>
            <a:lvl1pPr algn="l">
              <a:defRPr sz="2000">
                <a:latin typeface="Tahoma Bold"/>
                <a:ea typeface="Tahoma Bold"/>
                <a:cs typeface="Tahoma Bold"/>
                <a:sym typeface="Tahoma Bold"/>
              </a:defRPr>
            </a:lvl1pPr>
          </a:lstStyle>
          <a:p>
            <a:r>
              <a:t>Title Text</a:t>
            </a:r>
          </a:p>
        </p:txBody>
      </p:sp>
      <p:sp>
        <p:nvSpPr>
          <p:cNvPr id="83" name="Picture Placeholder 2"/>
          <p:cNvSpPr>
            <a:spLocks noGrp="1"/>
          </p:cNvSpPr>
          <p:nvPr>
            <p:ph type="pic" sz="half" idx="21"/>
          </p:nvPr>
        </p:nvSpPr>
        <p:spPr>
          <a:xfrm>
            <a:off x="6451600" y="3921125"/>
            <a:ext cx="19751675" cy="26335038"/>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6451600" y="34350325"/>
            <a:ext cx="19751675" cy="5151438"/>
          </a:xfrm>
          <a:prstGeom prst="rect">
            <a:avLst/>
          </a:prstGeom>
        </p:spPr>
        <p:txBody>
          <a:bodyPr/>
          <a:lstStyle>
            <a:lvl1pPr marL="0" indent="0">
              <a:spcBef>
                <a:spcPts val="300"/>
              </a:spcBef>
              <a:buClrTx/>
              <a:buSzTx/>
              <a:buNone/>
              <a:defRPr sz="1400"/>
            </a:lvl1pPr>
            <a:lvl2pPr marL="0" indent="0">
              <a:spcBef>
                <a:spcPts val="300"/>
              </a:spcBef>
              <a:buClrTx/>
              <a:buSzTx/>
              <a:buNone/>
              <a:defRPr sz="1400"/>
            </a:lvl2pPr>
            <a:lvl3pPr marL="0" indent="0">
              <a:spcBef>
                <a:spcPts val="300"/>
              </a:spcBef>
              <a:buClrTx/>
              <a:buSzTx/>
              <a:buNone/>
              <a:defRPr sz="1400"/>
            </a:lvl3pPr>
            <a:lvl4pPr marL="0" indent="0">
              <a:spcBef>
                <a:spcPts val="300"/>
              </a:spcBef>
              <a:buClrTx/>
              <a:buSzTx/>
              <a:buNone/>
              <a:defRPr sz="1400"/>
            </a:lvl4pPr>
            <a:lvl5pPr marL="0" indent="0">
              <a:spcBef>
                <a:spcPts val="300"/>
              </a:spcBef>
              <a:buClrTx/>
              <a:buSz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46238" y="2438400"/>
            <a:ext cx="29625926" cy="87788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19456" tIns="219456" rIns="219456" bIns="219456" anchor="ctr">
            <a:normAutofit/>
          </a:bodyPr>
          <a:lstStyle/>
          <a:p>
            <a:r>
              <a:t>Title Text</a:t>
            </a:r>
          </a:p>
        </p:txBody>
      </p:sp>
      <p:sp>
        <p:nvSpPr>
          <p:cNvPr id="3" name="Body Level One…"/>
          <p:cNvSpPr txBox="1">
            <a:spLocks noGrp="1"/>
          </p:cNvSpPr>
          <p:nvPr>
            <p:ph type="body" idx="1"/>
          </p:nvPr>
        </p:nvSpPr>
        <p:spPr>
          <a:xfrm>
            <a:off x="1646238" y="12679363"/>
            <a:ext cx="29625926" cy="263350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19456" tIns="219456" rIns="219456" bIns="219456">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29874090" y="41629100"/>
            <a:ext cx="1398073" cy="1388975"/>
          </a:xfrm>
          <a:prstGeom prst="rect">
            <a:avLst/>
          </a:prstGeom>
          <a:ln w="12700">
            <a:miter lim="400000"/>
          </a:ln>
        </p:spPr>
        <p:txBody>
          <a:bodyPr wrap="none" lIns="219456" tIns="219456" rIns="219456" bIns="219456" anchor="b">
            <a:spAutoFit/>
          </a:bodyPr>
          <a:lstStyle>
            <a:lvl1pPr algn="r" defTabSz="4389437">
              <a:defRPr sz="6700">
                <a:solidFill>
                  <a:srgbClr val="FFFFFF"/>
                </a:solidFill>
                <a:effectLst>
                  <a:outerShdw blurRad="38100" dist="38100" dir="2700000" rotWithShape="0">
                    <a:srgbClr val="000000"/>
                  </a:outerShdw>
                </a:effectLst>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1pPr>
      <a:lvl2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2pPr>
      <a:lvl3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3pPr>
      <a:lvl4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4pPr>
      <a:lvl5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5pPr>
      <a:lvl6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6pPr>
      <a:lvl7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7pPr>
      <a:lvl8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8pPr>
      <a:lvl9pPr marL="0" marR="0" indent="0" algn="ctr" defTabSz="4389437" rtl="0" latinLnBrk="0">
        <a:lnSpc>
          <a:spcPct val="100000"/>
        </a:lnSpc>
        <a:spcBef>
          <a:spcPts val="0"/>
        </a:spcBef>
        <a:spcAft>
          <a:spcPts val="0"/>
        </a:spcAft>
        <a:buClrTx/>
        <a:buSzTx/>
        <a:buFontTx/>
        <a:buNone/>
        <a:tabLst/>
        <a:defRPr sz="21100" b="0" i="0" u="none" strike="noStrike" cap="none" spc="0" baseline="0">
          <a:solidFill>
            <a:srgbClr val="E5FFFF"/>
          </a:solidFill>
          <a:effectLst>
            <a:outerShdw blurRad="38100" dist="38100" dir="2700000" rotWithShape="0">
              <a:srgbClr val="000000"/>
            </a:outerShdw>
          </a:effectLst>
          <a:uFillTx/>
          <a:latin typeface="Tahoma"/>
          <a:ea typeface="Tahoma"/>
          <a:cs typeface="Tahoma"/>
          <a:sym typeface="Tahoma"/>
        </a:defRPr>
      </a:lvl9pPr>
    </p:titleStyle>
    <p:bodyStyle>
      <a:lvl1pPr marL="1646238" marR="0" indent="-1646238"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1pPr>
      <a:lvl2pPr marL="3770241" marR="0" indent="-1576315"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2pPr>
      <a:lvl3pPr marL="5858412" marR="0" indent="-1468976"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3pPr>
      <a:lvl4pPr marL="8343072" marR="0" indent="-1759711"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4pPr>
      <a:lvl5pPr marL="10538586" marR="0" indent="-1759711"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5pPr>
      <a:lvl6pPr marL="10995786" marR="0" indent="-1759711"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6pPr>
      <a:lvl7pPr marL="11452986" marR="0" indent="-1759711"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7pPr>
      <a:lvl8pPr marL="11910186" marR="0" indent="-1759711"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8pPr>
      <a:lvl9pPr marL="12367386" marR="0" indent="-1759711" algn="l" defTabSz="4389437" rtl="0" latinLnBrk="0">
        <a:lnSpc>
          <a:spcPct val="100000"/>
        </a:lnSpc>
        <a:spcBef>
          <a:spcPts val="3600"/>
        </a:spcBef>
        <a:spcAft>
          <a:spcPts val="0"/>
        </a:spcAft>
        <a:buClr>
          <a:srgbClr val="00CCFF"/>
        </a:buClr>
        <a:buSzPct val="65000"/>
        <a:buFontTx/>
        <a:buChar char="■"/>
        <a:tabLst/>
        <a:defRPr sz="15400" b="0" i="0" u="none" strike="noStrike" cap="none" spc="0" baseline="0">
          <a:solidFill>
            <a:srgbClr val="FFFFFF"/>
          </a:solidFill>
          <a:effectLst>
            <a:outerShdw blurRad="38100" dist="38100" dir="2700000" rotWithShape="0">
              <a:srgbClr val="000000"/>
            </a:outerShdw>
          </a:effectLst>
          <a:uFillTx/>
          <a:latin typeface="Tahoma"/>
          <a:ea typeface="Tahoma"/>
          <a:cs typeface="Tahoma"/>
          <a:sym typeface="Tahoma"/>
        </a:defRPr>
      </a:lvl9pPr>
    </p:bodyStyle>
    <p:otherStyle>
      <a:lvl1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1pPr>
      <a:lvl2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2pPr>
      <a:lvl3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3pPr>
      <a:lvl4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4pPr>
      <a:lvl5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5pPr>
      <a:lvl6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6pPr>
      <a:lvl7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7pPr>
      <a:lvl8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8pPr>
      <a:lvl9pPr marL="0" marR="0" indent="0" algn="r" defTabSz="4389437" rtl="0" latinLnBrk="0">
        <a:lnSpc>
          <a:spcPct val="100000"/>
        </a:lnSpc>
        <a:spcBef>
          <a:spcPts val="0"/>
        </a:spcBef>
        <a:spcAft>
          <a:spcPts val="0"/>
        </a:spcAft>
        <a:buClrTx/>
        <a:buSzTx/>
        <a:buFontTx/>
        <a:buNone/>
        <a:tabLst/>
        <a:defRPr sz="6700" b="0" i="0" u="none" strike="noStrike" cap="none" spc="0" baseline="0">
          <a:solidFill>
            <a:schemeClr val="tx1"/>
          </a:solidFill>
          <a:effectLst>
            <a:outerShdw blurRad="38100" dist="38100" dir="2700000" rotWithShape="0">
              <a:srgbClr val="000000"/>
            </a:outerShdw>
          </a:effectLst>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3.tif"/><Relationship Id="rId7" Type="http://schemas.openxmlformats.org/officeDocument/2006/relationships/chart" Target="../charts/chart1.xml"/><Relationship Id="rId2" Type="http://schemas.openxmlformats.org/officeDocument/2006/relationships/image" Target="../media/image2.ti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t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 name="Rectangle 2"/>
          <p:cNvSpPr txBox="1">
            <a:spLocks noGrp="1"/>
          </p:cNvSpPr>
          <p:nvPr>
            <p:ph type="title"/>
          </p:nvPr>
        </p:nvSpPr>
        <p:spPr>
          <a:xfrm>
            <a:off x="2384436" y="-1921785"/>
            <a:ext cx="28303294" cy="7323181"/>
          </a:xfrm>
          <a:prstGeom prst="rect">
            <a:avLst/>
          </a:prstGeom>
        </p:spPr>
        <p:txBody>
          <a:bodyPr>
            <a:normAutofit/>
          </a:bodyPr>
          <a:lstStyle>
            <a:lvl1pPr defTabSz="457200">
              <a:defRPr sz="7400">
                <a:solidFill>
                  <a:srgbClr val="193780"/>
                </a:solidFill>
                <a:uFill>
                  <a:solidFill>
                    <a:srgbClr val="000000"/>
                  </a:solidFill>
                </a:uFill>
                <a:latin typeface="Arial"/>
                <a:ea typeface="Arial"/>
                <a:cs typeface="Arial"/>
                <a:sym typeface="Arial"/>
              </a:defRPr>
            </a:lvl1pPr>
          </a:lstStyle>
          <a:p>
            <a:pPr>
              <a:defRPr>
                <a:effectLst/>
              </a:defRPr>
            </a:pPr>
            <a:r>
              <a:rPr lang="en-US" sz="11500" dirty="0"/>
              <a:t>Nematode Enemies and Fungal Friends</a:t>
            </a:r>
            <a:endParaRPr sz="11500" dirty="0"/>
          </a:p>
        </p:txBody>
      </p:sp>
      <p:sp>
        <p:nvSpPr>
          <p:cNvPr id="95" name="Rectangle 3"/>
          <p:cNvSpPr txBox="1">
            <a:spLocks noGrp="1"/>
          </p:cNvSpPr>
          <p:nvPr>
            <p:ph type="body" sz="quarter" idx="1"/>
          </p:nvPr>
        </p:nvSpPr>
        <p:spPr>
          <a:xfrm>
            <a:off x="2384436" y="3005479"/>
            <a:ext cx="28482048" cy="3023659"/>
          </a:xfrm>
          <a:prstGeom prst="rect">
            <a:avLst/>
          </a:prstGeom>
        </p:spPr>
        <p:txBody>
          <a:bodyPr/>
          <a:lstStyle/>
          <a:p>
            <a:pPr defTabSz="3599338">
              <a:lnSpc>
                <a:spcPct val="90000"/>
              </a:lnSpc>
              <a:spcBef>
                <a:spcPts val="1100"/>
              </a:spcBef>
              <a:defRPr sz="5700" b="1">
                <a:solidFill>
                  <a:srgbClr val="193780"/>
                </a:solidFill>
                <a:effectLst/>
                <a:latin typeface="Arial"/>
                <a:ea typeface="Arial"/>
                <a:cs typeface="Arial"/>
                <a:sym typeface="Arial"/>
              </a:defRPr>
            </a:pPr>
            <a:r>
              <a:rPr dirty="0"/>
              <a:t>Brandon Edgar</a:t>
            </a:r>
            <a:r>
              <a:rPr lang="en-US" dirty="0"/>
              <a:t> </a:t>
            </a:r>
            <a:r>
              <a:rPr dirty="0"/>
              <a:t>and James </a:t>
            </a:r>
            <a:r>
              <a:rPr dirty="0" err="1"/>
              <a:t>Kotcon</a:t>
            </a:r>
            <a:endParaRPr dirty="0"/>
          </a:p>
          <a:p>
            <a:pPr defTabSz="3599338">
              <a:lnSpc>
                <a:spcPct val="90000"/>
              </a:lnSpc>
              <a:spcBef>
                <a:spcPts val="1100"/>
              </a:spcBef>
              <a:defRPr sz="5700" b="1">
                <a:solidFill>
                  <a:srgbClr val="193780"/>
                </a:solidFill>
                <a:effectLst/>
                <a:latin typeface="Arial"/>
                <a:ea typeface="Arial"/>
                <a:cs typeface="Arial"/>
                <a:sym typeface="Arial"/>
              </a:defRPr>
            </a:pPr>
            <a:r>
              <a:rPr dirty="0"/>
              <a:t>Division of Plant and Soil Sciences, West Virginia University</a:t>
            </a:r>
            <a:endParaRPr dirty="0">
              <a:effectLst>
                <a:outerShdw blurRad="25400" dist="31242" dir="2700000" rotWithShape="0">
                  <a:srgbClr val="FFFFFF"/>
                </a:outerShdw>
              </a:effectLst>
            </a:endParaRPr>
          </a:p>
          <a:p>
            <a:pPr defTabSz="3599338">
              <a:lnSpc>
                <a:spcPct val="90000"/>
              </a:lnSpc>
              <a:spcBef>
                <a:spcPts val="600"/>
              </a:spcBef>
              <a:defRPr sz="5700">
                <a:effectLst>
                  <a:outerShdw blurRad="25400" dist="31242" dir="2700000" rotWithShape="0">
                    <a:srgbClr val="000000"/>
                  </a:outerShdw>
                </a:effectLst>
                <a:latin typeface="Times New Roman"/>
                <a:ea typeface="Times New Roman"/>
                <a:cs typeface="Times New Roman"/>
                <a:sym typeface="Times New Roman"/>
              </a:defRPr>
            </a:pPr>
            <a:r>
              <a:rPr dirty="0"/>
              <a:t>		</a:t>
            </a:r>
          </a:p>
        </p:txBody>
      </p:sp>
      <p:sp>
        <p:nvSpPr>
          <p:cNvPr id="96" name="Line 19"/>
          <p:cNvSpPr/>
          <p:nvPr/>
        </p:nvSpPr>
        <p:spPr>
          <a:xfrm>
            <a:off x="-1" y="5222106"/>
            <a:ext cx="32918401" cy="1"/>
          </a:xfrm>
          <a:prstGeom prst="line">
            <a:avLst/>
          </a:prstGeom>
          <a:ln w="127000">
            <a:solidFill>
              <a:srgbClr val="FFCC00"/>
            </a:solidFill>
          </a:ln>
        </p:spPr>
        <p:txBody>
          <a:bodyPr lIns="45718" tIns="45718" rIns="45718" bIns="45718"/>
          <a:lstStyle/>
          <a:p>
            <a:endParaRPr/>
          </a:p>
        </p:txBody>
      </p:sp>
      <p:sp>
        <p:nvSpPr>
          <p:cNvPr id="97" name="Text Box 36"/>
          <p:cNvSpPr txBox="1"/>
          <p:nvPr/>
        </p:nvSpPr>
        <p:spPr>
          <a:xfrm>
            <a:off x="730238" y="6520295"/>
            <a:ext cx="30459887" cy="1800489"/>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defTabSz="457200">
              <a:defRPr sz="3700">
                <a:solidFill>
                  <a:srgbClr val="193780"/>
                </a:solidFill>
                <a:latin typeface="Arial"/>
                <a:ea typeface="Arial"/>
                <a:cs typeface="Arial"/>
                <a:sym typeface="Arial"/>
              </a:defRPr>
            </a:lvl1pPr>
          </a:lstStyle>
          <a:p>
            <a:r>
              <a:rPr dirty="0"/>
              <a:t>Nematodes, often called roundworms, are some of most abundant organisms on earth</a:t>
            </a:r>
            <a:r>
              <a:rPr lang="en-US" dirty="0"/>
              <a:t>.  S</a:t>
            </a:r>
            <a:r>
              <a:rPr dirty="0"/>
              <a:t>ome nematodes are important parasites of plants</a:t>
            </a:r>
            <a:r>
              <a:rPr lang="en-US" dirty="0"/>
              <a:t>, feeding on plant roots transmitting viruses, which cause disease to important crops. N</a:t>
            </a:r>
            <a:r>
              <a:rPr dirty="0"/>
              <a:t>ematode trapping fungi</a:t>
            </a:r>
            <a:r>
              <a:rPr lang="en-US" dirty="0"/>
              <a:t> are soilborne fungi that act as a biological control agents.  They capture nematodes by using specialized structures such as nets, ring traps or sticky structures. </a:t>
            </a:r>
            <a:endParaRPr dirty="0"/>
          </a:p>
        </p:txBody>
      </p:sp>
      <p:sp>
        <p:nvSpPr>
          <p:cNvPr id="98" name="Text Box 61"/>
          <p:cNvSpPr txBox="1"/>
          <p:nvPr/>
        </p:nvSpPr>
        <p:spPr>
          <a:xfrm>
            <a:off x="10733070" y="20987993"/>
            <a:ext cx="8347776" cy="1077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Bef>
                <a:spcPts val="1900"/>
              </a:spcBef>
              <a:defRPr sz="3200" b="1" u="sng">
                <a:solidFill>
                  <a:srgbClr val="193780"/>
                </a:solidFill>
                <a:latin typeface="Arial"/>
                <a:ea typeface="Arial"/>
                <a:cs typeface="Arial"/>
                <a:sym typeface="Arial"/>
              </a:defRPr>
            </a:pPr>
            <a:r>
              <a:rPr dirty="0"/>
              <a:t>Figure </a:t>
            </a:r>
            <a:r>
              <a:rPr lang="en-US" dirty="0"/>
              <a:t>1</a:t>
            </a:r>
            <a:r>
              <a:rPr dirty="0"/>
              <a:t>.</a:t>
            </a:r>
            <a:r>
              <a:rPr u="none" dirty="0"/>
              <a:t>  </a:t>
            </a:r>
            <a:r>
              <a:rPr i="1" u="none" dirty="0"/>
              <a:t>Arthrobotrys oligospora</a:t>
            </a:r>
            <a:r>
              <a:rPr u="none" dirty="0"/>
              <a:t> spores and net trap</a:t>
            </a:r>
            <a:r>
              <a:rPr sz="3200" b="1" i="1" dirty="0">
                <a:solidFill>
                  <a:srgbClr val="193780"/>
                </a:solidFill>
                <a:latin typeface="Arial"/>
                <a:cs typeface="Arial"/>
              </a:rPr>
              <a:t>.</a:t>
            </a:r>
          </a:p>
        </p:txBody>
      </p:sp>
      <p:grpSp>
        <p:nvGrpSpPr>
          <p:cNvPr id="101" name="Group 1"/>
          <p:cNvGrpSpPr/>
          <p:nvPr/>
        </p:nvGrpSpPr>
        <p:grpSpPr>
          <a:xfrm>
            <a:off x="502776" y="751802"/>
            <a:ext cx="31912850" cy="2534905"/>
            <a:chOff x="0" y="0"/>
            <a:chExt cx="31912848" cy="2534903"/>
          </a:xfrm>
        </p:grpSpPr>
        <p:pic>
          <p:nvPicPr>
            <p:cNvPr id="99" name="Picture 84" descr="Picture 84"/>
            <p:cNvPicPr>
              <a:picLocks noChangeAspect="1"/>
            </p:cNvPicPr>
            <p:nvPr/>
          </p:nvPicPr>
          <p:blipFill>
            <a:blip r:embed="rId2"/>
            <a:stretch>
              <a:fillRect/>
            </a:stretch>
          </p:blipFill>
          <p:spPr>
            <a:xfrm>
              <a:off x="0" y="0"/>
              <a:ext cx="2932408" cy="2534904"/>
            </a:xfrm>
            <a:prstGeom prst="rect">
              <a:avLst/>
            </a:prstGeom>
            <a:ln w="12700" cap="flat">
              <a:noFill/>
              <a:miter lim="400000"/>
            </a:ln>
            <a:effectLst/>
          </p:spPr>
        </p:pic>
        <p:pic>
          <p:nvPicPr>
            <p:cNvPr id="100" name="Picture 85" descr="Picture 85"/>
            <p:cNvPicPr>
              <a:picLocks noChangeAspect="1"/>
            </p:cNvPicPr>
            <p:nvPr/>
          </p:nvPicPr>
          <p:blipFill>
            <a:blip r:embed="rId2"/>
            <a:stretch>
              <a:fillRect/>
            </a:stretch>
          </p:blipFill>
          <p:spPr>
            <a:xfrm>
              <a:off x="28980441" y="0"/>
              <a:ext cx="2932408" cy="2534904"/>
            </a:xfrm>
            <a:prstGeom prst="rect">
              <a:avLst/>
            </a:prstGeom>
            <a:ln w="12700" cap="flat">
              <a:noFill/>
              <a:miter lim="400000"/>
            </a:ln>
            <a:effectLst/>
          </p:spPr>
        </p:pic>
      </p:grpSp>
      <p:sp>
        <p:nvSpPr>
          <p:cNvPr id="103" name="TextBox 5"/>
          <p:cNvSpPr txBox="1"/>
          <p:nvPr/>
        </p:nvSpPr>
        <p:spPr>
          <a:xfrm>
            <a:off x="770172" y="9944510"/>
            <a:ext cx="9575215" cy="3508649"/>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defRPr sz="3700">
                <a:solidFill>
                  <a:srgbClr val="193780"/>
                </a:solidFill>
                <a:latin typeface="Arial"/>
                <a:ea typeface="Arial"/>
                <a:cs typeface="Arial"/>
                <a:sym typeface="Arial"/>
              </a:defRPr>
            </a:lvl1pPr>
          </a:lstStyle>
          <a:p>
            <a:r>
              <a:rPr lang="en-US" dirty="0"/>
              <a:t>Nematodes include both beneficial and pest species. I focus on plant pest nematodes. These include species such as root knot nematode (</a:t>
            </a:r>
            <a:r>
              <a:rPr lang="en-US" i="1" dirty="0"/>
              <a:t>Meloidogyne </a:t>
            </a:r>
            <a:r>
              <a:rPr lang="en-US" i="1" dirty="0" err="1"/>
              <a:t>hapla</a:t>
            </a:r>
            <a:r>
              <a:rPr lang="en-US" dirty="0"/>
              <a:t>), dagger nematode (</a:t>
            </a:r>
            <a:r>
              <a:rPr lang="en-US" i="1" dirty="0" err="1"/>
              <a:t>Xiphinema</a:t>
            </a:r>
            <a:r>
              <a:rPr lang="en-US" i="1" dirty="0"/>
              <a:t> </a:t>
            </a:r>
            <a:r>
              <a:rPr lang="en-US" i="1" dirty="0" err="1"/>
              <a:t>americanum</a:t>
            </a:r>
            <a:r>
              <a:rPr lang="en-US" i="1" dirty="0"/>
              <a:t>), </a:t>
            </a:r>
            <a:r>
              <a:rPr lang="en-US" dirty="0"/>
              <a:t>and many more. </a:t>
            </a:r>
            <a:endParaRPr dirty="0"/>
          </a:p>
        </p:txBody>
      </p:sp>
      <p:sp>
        <p:nvSpPr>
          <p:cNvPr id="104" name="Text Box 60"/>
          <p:cNvSpPr txBox="1"/>
          <p:nvPr/>
        </p:nvSpPr>
        <p:spPr>
          <a:xfrm>
            <a:off x="10733070" y="29430618"/>
            <a:ext cx="9733592" cy="1077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Bef>
                <a:spcPts val="1900"/>
              </a:spcBef>
              <a:defRPr sz="3200" b="1" u="sng">
                <a:solidFill>
                  <a:srgbClr val="193780"/>
                </a:solidFill>
                <a:latin typeface="Arial"/>
                <a:ea typeface="Arial"/>
                <a:cs typeface="Arial"/>
                <a:sym typeface="Arial"/>
              </a:defRPr>
            </a:pPr>
            <a:r>
              <a:rPr dirty="0"/>
              <a:t>Figure </a:t>
            </a:r>
            <a:r>
              <a:rPr lang="en-US" dirty="0"/>
              <a:t>2</a:t>
            </a:r>
            <a:r>
              <a:rPr dirty="0"/>
              <a:t>.</a:t>
            </a:r>
            <a:r>
              <a:rPr u="none" dirty="0"/>
              <a:t> </a:t>
            </a:r>
            <a:r>
              <a:rPr lang="en-US" i="1" u="none" dirty="0"/>
              <a:t>Root knot nematode </a:t>
            </a:r>
            <a:r>
              <a:rPr u="none" dirty="0"/>
              <a:t>trapped in </a:t>
            </a:r>
            <a:r>
              <a:rPr i="1" u="none" dirty="0"/>
              <a:t>Arthrobot</a:t>
            </a:r>
            <a:r>
              <a:rPr lang="en-US" i="1" u="none" dirty="0"/>
              <a:t>ry</a:t>
            </a:r>
            <a:r>
              <a:rPr i="1" u="none" dirty="0"/>
              <a:t>s oligospora </a:t>
            </a:r>
            <a:r>
              <a:rPr u="none" dirty="0"/>
              <a:t>net trap.</a:t>
            </a:r>
          </a:p>
        </p:txBody>
      </p:sp>
      <p:sp>
        <p:nvSpPr>
          <p:cNvPr id="105" name="TextBox 8"/>
          <p:cNvSpPr txBox="1"/>
          <p:nvPr/>
        </p:nvSpPr>
        <p:spPr>
          <a:xfrm>
            <a:off x="10730372" y="38082678"/>
            <a:ext cx="6575954" cy="584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3200" b="1" u="sng">
                <a:solidFill>
                  <a:srgbClr val="193780"/>
                </a:solidFill>
                <a:latin typeface="Arial"/>
                <a:ea typeface="Arial"/>
                <a:cs typeface="Arial"/>
                <a:sym typeface="Arial"/>
              </a:defRPr>
            </a:pPr>
            <a:endParaRPr u="none" dirty="0"/>
          </a:p>
        </p:txBody>
      </p:sp>
      <p:sp>
        <p:nvSpPr>
          <p:cNvPr id="106" name="TextBox 31"/>
          <p:cNvSpPr txBox="1"/>
          <p:nvPr/>
        </p:nvSpPr>
        <p:spPr>
          <a:xfrm>
            <a:off x="600406" y="16616378"/>
            <a:ext cx="9682261" cy="5786195"/>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sz="3700">
                <a:solidFill>
                  <a:srgbClr val="193780"/>
                </a:solidFill>
                <a:latin typeface="Arial"/>
                <a:ea typeface="Arial"/>
                <a:cs typeface="Arial"/>
                <a:sym typeface="Arial"/>
              </a:defRPr>
            </a:pPr>
            <a:r>
              <a:rPr lang="en-US" sz="3700" dirty="0">
                <a:sym typeface="Arial"/>
              </a:rPr>
              <a:t>These fungi are cosmopolitan microorganisms able to modify their behavior from saprophytic to carnivorous, allowing them to feed on nematodes under unfavorable nutritional conditions through various specialized structures. They can have adhesive networks ( Fig. 1 and 2), non-constricting and constricting rings (Fig. 3 and Fig. 4), and adhesive knob traps. Efficacy and trap formation vary based on species. </a:t>
            </a:r>
            <a:endParaRPr dirty="0"/>
          </a:p>
        </p:txBody>
      </p:sp>
      <p:sp>
        <p:nvSpPr>
          <p:cNvPr id="107" name="TextBox 37"/>
          <p:cNvSpPr txBox="1"/>
          <p:nvPr/>
        </p:nvSpPr>
        <p:spPr>
          <a:xfrm>
            <a:off x="502776" y="24134779"/>
            <a:ext cx="9548533" cy="8063742"/>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sz="3700">
                <a:solidFill>
                  <a:srgbClr val="193780"/>
                </a:solidFill>
                <a:latin typeface="Arial"/>
                <a:ea typeface="Arial"/>
                <a:cs typeface="Arial"/>
                <a:sym typeface="Arial"/>
              </a:defRPr>
            </a:pPr>
            <a:r>
              <a:rPr lang="en-US" dirty="0"/>
              <a:t>Management practices aim at keeping nematode population densities below damage thresholds. Some species of nematodes are better understood than others when it comes to control efficacy. Dagger nematodes are an example of an important plant pest that is understudied. Control practices include soil  fumigation, nematicides, and crop rotations. However, dagger nematodes are a serious pest of peach trees, and these control practices are more limited in orchards. This makes practices such as biocontrol more important to understand for control efficacy. </a:t>
            </a:r>
            <a:endParaRPr dirty="0"/>
          </a:p>
        </p:txBody>
      </p:sp>
      <p:sp>
        <p:nvSpPr>
          <p:cNvPr id="108" name="TextBox 40"/>
          <p:cNvSpPr txBox="1"/>
          <p:nvPr/>
        </p:nvSpPr>
        <p:spPr>
          <a:xfrm>
            <a:off x="11188826" y="9944510"/>
            <a:ext cx="20001300" cy="2939262"/>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defTabSz="457200">
              <a:defRPr sz="3700">
                <a:solidFill>
                  <a:srgbClr val="193780"/>
                </a:solidFill>
                <a:latin typeface="Arial"/>
                <a:ea typeface="Arial"/>
                <a:cs typeface="Arial"/>
                <a:sym typeface="Arial"/>
              </a:defRPr>
            </a:pPr>
            <a:r>
              <a:rPr lang="en-US" dirty="0"/>
              <a:t>Controlling nematode pests is important to reduce yield losses and economic losses from damaged crops. While some nematodes can be controlled through common practices such as crop rotations, these are not applicable when it comes to orchards. Natural predators of nematodes (trapping fungi) could prove beneficial by keeping population densities below the damage threshold. </a:t>
            </a:r>
            <a:endParaRPr dirty="0"/>
          </a:p>
        </p:txBody>
      </p:sp>
      <p:sp>
        <p:nvSpPr>
          <p:cNvPr id="109" name="TextBox 41"/>
          <p:cNvSpPr txBox="1"/>
          <p:nvPr/>
        </p:nvSpPr>
        <p:spPr>
          <a:xfrm>
            <a:off x="502776" y="22967421"/>
            <a:ext cx="9606334" cy="861770"/>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chemeClr val="accent6">
                    <a:lumOff val="-7176"/>
                  </a:schemeClr>
                </a:solidFill>
                <a:latin typeface="Arial"/>
                <a:ea typeface="Arial"/>
                <a:cs typeface="Arial"/>
                <a:sym typeface="Arial"/>
              </a:defRPr>
            </a:lvl1pPr>
          </a:lstStyle>
          <a:p>
            <a:pPr algn="ctr"/>
            <a:r>
              <a:rPr lang="en-US" dirty="0"/>
              <a:t>Control Methods</a:t>
            </a:r>
            <a:endParaRPr dirty="0"/>
          </a:p>
        </p:txBody>
      </p:sp>
      <p:sp>
        <p:nvSpPr>
          <p:cNvPr id="110" name="TextBox 42"/>
          <p:cNvSpPr txBox="1"/>
          <p:nvPr/>
        </p:nvSpPr>
        <p:spPr>
          <a:xfrm>
            <a:off x="600406" y="15521988"/>
            <a:ext cx="9606334" cy="861770"/>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rgbClr val="193780"/>
                </a:solidFill>
                <a:latin typeface="Arial"/>
                <a:ea typeface="Arial"/>
                <a:cs typeface="Arial"/>
                <a:sym typeface="Arial"/>
              </a:defRPr>
            </a:lvl1pPr>
          </a:lstStyle>
          <a:p>
            <a:pPr algn="ctr"/>
            <a:r>
              <a:rPr lang="en-US" dirty="0"/>
              <a:t>Nematode Trapping Fungi</a:t>
            </a:r>
            <a:endParaRPr dirty="0"/>
          </a:p>
        </p:txBody>
      </p:sp>
      <p:sp>
        <p:nvSpPr>
          <p:cNvPr id="111" name="TextBox 43"/>
          <p:cNvSpPr txBox="1"/>
          <p:nvPr/>
        </p:nvSpPr>
        <p:spPr>
          <a:xfrm>
            <a:off x="730239" y="8883990"/>
            <a:ext cx="9655083" cy="861770"/>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rgbClr val="193780"/>
                </a:solidFill>
                <a:latin typeface="Arial"/>
                <a:ea typeface="Arial"/>
                <a:cs typeface="Arial"/>
                <a:sym typeface="Arial"/>
              </a:defRPr>
            </a:lvl1pPr>
          </a:lstStyle>
          <a:p>
            <a:pPr algn="ctr"/>
            <a:r>
              <a:rPr lang="en-US" dirty="0"/>
              <a:t>Nematodes</a:t>
            </a:r>
            <a:endParaRPr dirty="0"/>
          </a:p>
        </p:txBody>
      </p:sp>
      <p:sp>
        <p:nvSpPr>
          <p:cNvPr id="113" name="Text"/>
          <p:cNvSpPr txBox="1"/>
          <p:nvPr/>
        </p:nvSpPr>
        <p:spPr>
          <a:xfrm>
            <a:off x="13260533" y="2582714"/>
            <a:ext cx="142239"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defTabSz="457200">
              <a:defRPr sz="1200">
                <a:solidFill>
                  <a:srgbClr val="000000"/>
                </a:solidFill>
                <a:latin typeface="Times Roman"/>
                <a:ea typeface="Times Roman"/>
                <a:cs typeface="Times Roman"/>
                <a:sym typeface="Times Roman"/>
              </a:defRPr>
            </a:lvl1pPr>
          </a:lstStyle>
          <a:p>
            <a:r>
              <a:t> </a:t>
            </a:r>
          </a:p>
        </p:txBody>
      </p:sp>
      <p:pic>
        <p:nvPicPr>
          <p:cNvPr id="114" name="Arthrobotrys net &amp; spores 20x-#2-3-8-21.tif" descr="Arthrobotrys net &amp; spores 20x-#2-3-8-21.tif"/>
          <p:cNvPicPr>
            <a:picLocks noChangeAspect="1"/>
          </p:cNvPicPr>
          <p:nvPr/>
        </p:nvPicPr>
        <p:blipFill>
          <a:blip r:embed="rId3"/>
          <a:stretch>
            <a:fillRect/>
          </a:stretch>
        </p:blipFill>
        <p:spPr>
          <a:xfrm>
            <a:off x="10779736" y="13332385"/>
            <a:ext cx="9682261" cy="7593930"/>
          </a:xfrm>
          <a:prstGeom prst="rect">
            <a:avLst/>
          </a:prstGeom>
          <a:ln w="12700">
            <a:miter lim="400000"/>
          </a:ln>
        </p:spPr>
      </p:pic>
      <p:sp>
        <p:nvSpPr>
          <p:cNvPr id="120" name="TextBox 43"/>
          <p:cNvSpPr txBox="1"/>
          <p:nvPr/>
        </p:nvSpPr>
        <p:spPr>
          <a:xfrm>
            <a:off x="697305" y="5463506"/>
            <a:ext cx="8923192" cy="832665"/>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rgbClr val="193780"/>
                </a:solidFill>
                <a:latin typeface="Arial"/>
                <a:ea typeface="Arial"/>
                <a:cs typeface="Arial"/>
                <a:sym typeface="Arial"/>
              </a:defRPr>
            </a:lvl1pPr>
          </a:lstStyle>
          <a:p>
            <a:r>
              <a:t>Introduction</a:t>
            </a:r>
          </a:p>
        </p:txBody>
      </p:sp>
      <p:sp>
        <p:nvSpPr>
          <p:cNvPr id="121" name="TextBox 41"/>
          <p:cNvSpPr txBox="1"/>
          <p:nvPr/>
        </p:nvSpPr>
        <p:spPr>
          <a:xfrm>
            <a:off x="14061681" y="8883990"/>
            <a:ext cx="9733592" cy="861770"/>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rgbClr val="193780"/>
                </a:solidFill>
                <a:latin typeface="Arial"/>
                <a:ea typeface="Arial"/>
                <a:cs typeface="Arial"/>
                <a:sym typeface="Arial"/>
              </a:defRPr>
            </a:lvl1pPr>
          </a:lstStyle>
          <a:p>
            <a:pPr algn="ctr"/>
            <a:r>
              <a:rPr lang="en-US" dirty="0"/>
              <a:t>Why It Matters</a:t>
            </a:r>
            <a:endParaRPr dirty="0"/>
          </a:p>
        </p:txBody>
      </p:sp>
      <p:pic>
        <p:nvPicPr>
          <p:cNvPr id="123" name="Live Nema in Net-20X-6-10-21.tif" descr="Live Nema in Net-20X-6-10-21.tif"/>
          <p:cNvPicPr>
            <a:picLocks noChangeAspect="1"/>
          </p:cNvPicPr>
          <p:nvPr/>
        </p:nvPicPr>
        <p:blipFill>
          <a:blip r:embed="rId4"/>
          <a:stretch>
            <a:fillRect/>
          </a:stretch>
        </p:blipFill>
        <p:spPr>
          <a:xfrm>
            <a:off x="10736339" y="22363083"/>
            <a:ext cx="9733592" cy="7088024"/>
          </a:xfrm>
          <a:prstGeom prst="rect">
            <a:avLst/>
          </a:prstGeom>
          <a:ln w="12700">
            <a:miter lim="400000"/>
          </a:ln>
        </p:spPr>
      </p:pic>
      <p:sp>
        <p:nvSpPr>
          <p:cNvPr id="124" name="TextBox 42"/>
          <p:cNvSpPr txBox="1"/>
          <p:nvPr/>
        </p:nvSpPr>
        <p:spPr>
          <a:xfrm>
            <a:off x="11081837" y="40408175"/>
            <a:ext cx="9606331" cy="861770"/>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rgbClr val="193780"/>
                </a:solidFill>
                <a:latin typeface="Arial"/>
                <a:ea typeface="Arial"/>
                <a:cs typeface="Arial"/>
                <a:sym typeface="Arial"/>
              </a:defRPr>
            </a:lvl1pPr>
          </a:lstStyle>
          <a:p>
            <a:r>
              <a:rPr lang="en-US" dirty="0"/>
              <a:t>Acknowledgements</a:t>
            </a:r>
            <a:endParaRPr dirty="0"/>
          </a:p>
        </p:txBody>
      </p:sp>
      <p:sp>
        <p:nvSpPr>
          <p:cNvPr id="125" name="TextBox 37"/>
          <p:cNvSpPr txBox="1"/>
          <p:nvPr/>
        </p:nvSpPr>
        <p:spPr>
          <a:xfrm>
            <a:off x="11098290" y="41420448"/>
            <a:ext cx="21362755" cy="1323435"/>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defTabSz="457200">
              <a:defRPr sz="3700">
                <a:solidFill>
                  <a:srgbClr val="193780"/>
                </a:solidFill>
                <a:latin typeface="Arial"/>
                <a:ea typeface="Arial"/>
                <a:cs typeface="Arial"/>
                <a:sym typeface="Arial"/>
              </a:defRPr>
            </a:lvl1pPr>
          </a:lstStyle>
          <a:p>
            <a:r>
              <a:rPr lang="en-US" sz="4000" dirty="0">
                <a:solidFill>
                  <a:srgbClr val="002060"/>
                </a:solidFill>
              </a:rPr>
              <a:t>Financial support was provided by USDA-NIFA (Award Number: 2018-51106-28777), and the WVU Agriculture and Forestry Experiment Station</a:t>
            </a:r>
            <a:endParaRPr dirty="0">
              <a:solidFill>
                <a:srgbClr val="002060"/>
              </a:solidFill>
            </a:endParaRPr>
          </a:p>
        </p:txBody>
      </p:sp>
      <p:sp>
        <p:nvSpPr>
          <p:cNvPr id="40" name="TextBox 37">
            <a:extLst>
              <a:ext uri="{FF2B5EF4-FFF2-40B4-BE49-F238E27FC236}">
                <a16:creationId xmlns:a16="http://schemas.microsoft.com/office/drawing/2014/main" id="{0F947D22-C669-49E5-A503-80E1DB27C6E4}"/>
              </a:ext>
            </a:extLst>
          </p:cNvPr>
          <p:cNvSpPr txBox="1"/>
          <p:nvPr/>
        </p:nvSpPr>
        <p:spPr>
          <a:xfrm>
            <a:off x="341537" y="34189987"/>
            <a:ext cx="9634727" cy="9202515"/>
          </a:xfrm>
          <a:prstGeom prst="rect">
            <a:avLst/>
          </a:prstGeom>
          <a:solidFill>
            <a:srgbClr val="FFFFFF"/>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sz="3700">
                <a:solidFill>
                  <a:srgbClr val="193780"/>
                </a:solidFill>
                <a:latin typeface="Arial"/>
                <a:ea typeface="Arial"/>
                <a:cs typeface="Arial"/>
                <a:sym typeface="Arial"/>
              </a:defRPr>
            </a:pPr>
            <a:r>
              <a:rPr lang="en-US" dirty="0"/>
              <a:t>Certain variables have been noted to increase trap activity such as the presence of urea, nematode pheromones, and management practices that increase microbial activity (such as compost). However, trapping fungi also are not fully understood. A lot of research focuses on fungi grown on agar, but this does not directly correlate to control efficacy in the soil. Data from the WVU Organic Farm’s Organic Crop-Livestock Farming Systems experiment showed that field plots managed with a low input (no compost) system produced greater populations of trapping fungi than high input (with compost) systems, contrary to previous studies (Fig. 5). </a:t>
            </a:r>
          </a:p>
        </p:txBody>
      </p:sp>
      <p:sp>
        <p:nvSpPr>
          <p:cNvPr id="3" name="TextBox 41">
            <a:extLst>
              <a:ext uri="{FF2B5EF4-FFF2-40B4-BE49-F238E27FC236}">
                <a16:creationId xmlns:a16="http://schemas.microsoft.com/office/drawing/2014/main" id="{419A0163-4A69-1EA5-9AD0-A31E9B90896C}"/>
              </a:ext>
            </a:extLst>
          </p:cNvPr>
          <p:cNvSpPr txBox="1"/>
          <p:nvPr/>
        </p:nvSpPr>
        <p:spPr>
          <a:xfrm>
            <a:off x="361794" y="33055008"/>
            <a:ext cx="9614470" cy="861770"/>
          </a:xfrm>
          <a:prstGeom prst="rect">
            <a:avLst/>
          </a:prstGeom>
          <a:solidFill>
            <a:srgbClr val="F2C142"/>
          </a:solidFill>
          <a:ln w="25400">
            <a:solidFill>
              <a:schemeClr val="accent6">
                <a:lumOff val="-717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5000" b="1">
                <a:solidFill>
                  <a:srgbClr val="193780"/>
                </a:solidFill>
                <a:latin typeface="Arial"/>
                <a:ea typeface="Arial"/>
                <a:cs typeface="Arial"/>
                <a:sym typeface="Arial"/>
              </a:defRPr>
            </a:lvl1pPr>
          </a:lstStyle>
          <a:p>
            <a:pPr algn="ctr"/>
            <a:r>
              <a:rPr lang="en-US" dirty="0"/>
              <a:t>Increasing Trap Activity </a:t>
            </a:r>
            <a:endParaRPr dirty="0"/>
          </a:p>
        </p:txBody>
      </p:sp>
      <p:pic>
        <p:nvPicPr>
          <p:cNvPr id="6" name="Picture 5">
            <a:extLst>
              <a:ext uri="{FF2B5EF4-FFF2-40B4-BE49-F238E27FC236}">
                <a16:creationId xmlns:a16="http://schemas.microsoft.com/office/drawing/2014/main" id="{6A4373C2-FFB1-4405-3482-F5E0E9727340}"/>
              </a:ext>
            </a:extLst>
          </p:cNvPr>
          <p:cNvPicPr>
            <a:picLocks noChangeAspect="1"/>
          </p:cNvPicPr>
          <p:nvPr/>
        </p:nvPicPr>
        <p:blipFill rotWithShape="1">
          <a:blip r:embed="rId5"/>
          <a:srcRect l="34825" t="11154" r="19284" b="38450"/>
          <a:stretch/>
        </p:blipFill>
        <p:spPr>
          <a:xfrm>
            <a:off x="21507865" y="13334338"/>
            <a:ext cx="9682261" cy="8339160"/>
          </a:xfrm>
          <a:prstGeom prst="rect">
            <a:avLst/>
          </a:prstGeom>
        </p:spPr>
      </p:pic>
      <p:pic>
        <p:nvPicPr>
          <p:cNvPr id="8" name="Picture 7">
            <a:extLst>
              <a:ext uri="{FF2B5EF4-FFF2-40B4-BE49-F238E27FC236}">
                <a16:creationId xmlns:a16="http://schemas.microsoft.com/office/drawing/2014/main" id="{BC9D1BD1-6517-47AC-FBD8-BEDD115B9E37}"/>
              </a:ext>
            </a:extLst>
          </p:cNvPr>
          <p:cNvPicPr>
            <a:picLocks noChangeAspect="1"/>
          </p:cNvPicPr>
          <p:nvPr/>
        </p:nvPicPr>
        <p:blipFill rotWithShape="1">
          <a:blip r:embed="rId6"/>
          <a:srcRect l="21638" t="19010" r="19354" b="29330"/>
          <a:stretch/>
        </p:blipFill>
        <p:spPr>
          <a:xfrm>
            <a:off x="21466382" y="23217225"/>
            <a:ext cx="10018322" cy="6879073"/>
          </a:xfrm>
          <a:prstGeom prst="rect">
            <a:avLst/>
          </a:prstGeom>
        </p:spPr>
      </p:pic>
      <p:sp>
        <p:nvSpPr>
          <p:cNvPr id="11" name="Text Box 61">
            <a:extLst>
              <a:ext uri="{FF2B5EF4-FFF2-40B4-BE49-F238E27FC236}">
                <a16:creationId xmlns:a16="http://schemas.microsoft.com/office/drawing/2014/main" id="{BC1D9938-5F04-088D-CDAB-4958B8434F46}"/>
              </a:ext>
            </a:extLst>
          </p:cNvPr>
          <p:cNvSpPr txBox="1"/>
          <p:nvPr/>
        </p:nvSpPr>
        <p:spPr>
          <a:xfrm>
            <a:off x="21466382" y="22124517"/>
            <a:ext cx="8908063" cy="584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Bef>
                <a:spcPts val="1900"/>
              </a:spcBef>
              <a:defRPr sz="3200" b="1" u="sng">
                <a:solidFill>
                  <a:srgbClr val="193780"/>
                </a:solidFill>
                <a:latin typeface="Arial"/>
                <a:ea typeface="Arial"/>
                <a:cs typeface="Arial"/>
                <a:sym typeface="Arial"/>
              </a:defRPr>
            </a:pPr>
            <a:r>
              <a:rPr sz="3200" b="1" i="1" dirty="0">
                <a:solidFill>
                  <a:srgbClr val="193780"/>
                </a:solidFill>
                <a:latin typeface="Arial"/>
                <a:cs typeface="Arial"/>
              </a:rPr>
              <a:t>Figure </a:t>
            </a:r>
            <a:r>
              <a:rPr lang="en-US" sz="3200" b="1" i="1" dirty="0">
                <a:solidFill>
                  <a:srgbClr val="193780"/>
                </a:solidFill>
                <a:latin typeface="Arial"/>
                <a:cs typeface="Arial"/>
              </a:rPr>
              <a:t>3</a:t>
            </a:r>
            <a:r>
              <a:rPr sz="3200" b="1" i="1" dirty="0">
                <a:solidFill>
                  <a:srgbClr val="193780"/>
                </a:solidFill>
                <a:latin typeface="Arial"/>
                <a:cs typeface="Arial"/>
              </a:rPr>
              <a:t>. </a:t>
            </a:r>
            <a:r>
              <a:rPr lang="en-US" sz="3200" b="1" i="1" dirty="0" err="1">
                <a:solidFill>
                  <a:srgbClr val="193780"/>
                </a:solidFill>
                <a:latin typeface="Arial"/>
                <a:cs typeface="Arial"/>
              </a:rPr>
              <a:t>Dactylaria</a:t>
            </a:r>
            <a:r>
              <a:rPr lang="en-US" sz="3200" b="1" i="1" dirty="0">
                <a:solidFill>
                  <a:srgbClr val="193780"/>
                </a:solidFill>
                <a:latin typeface="Arial"/>
                <a:cs typeface="Arial"/>
              </a:rPr>
              <a:t> </a:t>
            </a:r>
            <a:r>
              <a:rPr lang="en-US" sz="3200" b="1" dirty="0">
                <a:solidFill>
                  <a:srgbClr val="193780"/>
                </a:solidFill>
                <a:latin typeface="Arial"/>
                <a:cs typeface="Arial"/>
              </a:rPr>
              <a:t>ring traps along hyphae. </a:t>
            </a:r>
            <a:endParaRPr sz="3200" b="1" dirty="0">
              <a:solidFill>
                <a:srgbClr val="193780"/>
              </a:solidFill>
              <a:latin typeface="Arial"/>
              <a:cs typeface="Arial"/>
            </a:endParaRPr>
          </a:p>
        </p:txBody>
      </p:sp>
      <p:sp>
        <p:nvSpPr>
          <p:cNvPr id="12" name="Text Box 61">
            <a:extLst>
              <a:ext uri="{FF2B5EF4-FFF2-40B4-BE49-F238E27FC236}">
                <a16:creationId xmlns:a16="http://schemas.microsoft.com/office/drawing/2014/main" id="{8789A9A5-5EFC-9503-A240-C91B3AFAF736}"/>
              </a:ext>
            </a:extLst>
          </p:cNvPr>
          <p:cNvSpPr txBox="1"/>
          <p:nvPr/>
        </p:nvSpPr>
        <p:spPr>
          <a:xfrm>
            <a:off x="21445509" y="30303349"/>
            <a:ext cx="9071388" cy="584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Bef>
                <a:spcPts val="1900"/>
              </a:spcBef>
              <a:defRPr sz="3200" b="1" u="sng">
                <a:solidFill>
                  <a:srgbClr val="193780"/>
                </a:solidFill>
                <a:latin typeface="Arial"/>
                <a:ea typeface="Arial"/>
                <a:cs typeface="Arial"/>
                <a:sym typeface="Arial"/>
              </a:defRPr>
            </a:pPr>
            <a:r>
              <a:rPr dirty="0"/>
              <a:t>Figure </a:t>
            </a:r>
            <a:r>
              <a:rPr lang="en-US" dirty="0"/>
              <a:t>4</a:t>
            </a:r>
            <a:r>
              <a:rPr dirty="0"/>
              <a:t>.</a:t>
            </a:r>
            <a:r>
              <a:rPr u="none" dirty="0"/>
              <a:t>  </a:t>
            </a:r>
            <a:r>
              <a:rPr lang="en-US" u="none" dirty="0"/>
              <a:t>Nematode caught in ring trap.</a:t>
            </a:r>
            <a:r>
              <a:rPr lang="en-US" i="1" u="none" dirty="0"/>
              <a:t> </a:t>
            </a:r>
            <a:endParaRPr u="none" dirty="0"/>
          </a:p>
        </p:txBody>
      </p:sp>
      <p:sp>
        <p:nvSpPr>
          <p:cNvPr id="13" name="Text Box 61">
            <a:extLst>
              <a:ext uri="{FF2B5EF4-FFF2-40B4-BE49-F238E27FC236}">
                <a16:creationId xmlns:a16="http://schemas.microsoft.com/office/drawing/2014/main" id="{93ED9F8A-D68A-A425-EE50-3B512AEA3F6A}"/>
              </a:ext>
            </a:extLst>
          </p:cNvPr>
          <p:cNvSpPr txBox="1"/>
          <p:nvPr/>
        </p:nvSpPr>
        <p:spPr>
          <a:xfrm>
            <a:off x="10779738" y="37743986"/>
            <a:ext cx="20086746" cy="10772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Bef>
                <a:spcPts val="1900"/>
              </a:spcBef>
              <a:defRPr sz="3200" b="1" u="sng">
                <a:solidFill>
                  <a:srgbClr val="193780"/>
                </a:solidFill>
                <a:latin typeface="Arial"/>
                <a:ea typeface="Arial"/>
                <a:cs typeface="Arial"/>
                <a:sym typeface="Arial"/>
              </a:defRPr>
            </a:pPr>
            <a:r>
              <a:rPr lang="en-US" dirty="0"/>
              <a:t>Figure 5.  Nematode trapping fungi and biocontrol activity in soils from long-term farming system plots managed with high (with compost) and low input (no compost).</a:t>
            </a:r>
            <a:endParaRPr dirty="0"/>
          </a:p>
        </p:txBody>
      </p:sp>
      <p:graphicFrame>
        <p:nvGraphicFramePr>
          <p:cNvPr id="35" name="Chart 34">
            <a:extLst>
              <a:ext uri="{FF2B5EF4-FFF2-40B4-BE49-F238E27FC236}">
                <a16:creationId xmlns:a16="http://schemas.microsoft.com/office/drawing/2014/main" id="{C7FEBE51-9EB7-404C-B725-551E9A7078B5}"/>
              </a:ext>
            </a:extLst>
          </p:cNvPr>
          <p:cNvGraphicFramePr>
            <a:graphicFrameLocks/>
          </p:cNvGraphicFramePr>
          <p:nvPr>
            <p:extLst>
              <p:ext uri="{D42A27DB-BD31-4B8C-83A1-F6EECF244321}">
                <p14:modId xmlns:p14="http://schemas.microsoft.com/office/powerpoint/2010/main" val="2876031102"/>
              </p:ext>
            </p:extLst>
          </p:nvPr>
        </p:nvGraphicFramePr>
        <p:xfrm>
          <a:off x="10779737" y="31735011"/>
          <a:ext cx="9733592" cy="563589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6" name="Chart 35">
            <a:extLst>
              <a:ext uri="{FF2B5EF4-FFF2-40B4-BE49-F238E27FC236}">
                <a16:creationId xmlns:a16="http://schemas.microsoft.com/office/drawing/2014/main" id="{F347BD29-7E37-4C70-B3ED-2C7708821E34}"/>
              </a:ext>
            </a:extLst>
          </p:cNvPr>
          <p:cNvGraphicFramePr>
            <a:graphicFrameLocks/>
          </p:cNvGraphicFramePr>
          <p:nvPr>
            <p:extLst>
              <p:ext uri="{D42A27DB-BD31-4B8C-83A1-F6EECF244321}">
                <p14:modId xmlns:p14="http://schemas.microsoft.com/office/powerpoint/2010/main" val="523795187"/>
              </p:ext>
            </p:extLst>
          </p:nvPr>
        </p:nvGraphicFramePr>
        <p:xfrm>
          <a:off x="20688169" y="31696489"/>
          <a:ext cx="10796536" cy="5674416"/>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ransition spd="med"/>
</p:sld>
</file>

<file path=ppt/theme/theme1.xml><?xml version="1.0" encoding="utf-8"?>
<a:theme xmlns:a="http://schemas.openxmlformats.org/drawingml/2006/main" name="Textured">
  <a:themeElements>
    <a:clrScheme name="Textured">
      <a:dk1>
        <a:srgbClr val="003366"/>
      </a:dk1>
      <a:lt1>
        <a:srgbClr val="666666"/>
      </a:lt1>
      <a:dk2>
        <a:srgbClr val="A7A7A7"/>
      </a:dk2>
      <a:lt2>
        <a:srgbClr val="535353"/>
      </a:lt2>
      <a:accent1>
        <a:srgbClr val="009999"/>
      </a:accent1>
      <a:accent2>
        <a:srgbClr val="336699"/>
      </a:accent2>
      <a:accent3>
        <a:srgbClr val="ACB3C1"/>
      </a:accent3>
      <a:accent4>
        <a:srgbClr val="DADADA"/>
      </a:accent4>
      <a:accent5>
        <a:srgbClr val="AACACA"/>
      </a:accent5>
      <a:accent6>
        <a:srgbClr val="2D5C8A"/>
      </a:accent6>
      <a:hlink>
        <a:srgbClr val="0000FF"/>
      </a:hlink>
      <a:folHlink>
        <a:srgbClr val="FF00FF"/>
      </a:folHlink>
    </a:clrScheme>
    <a:fontScheme name="Textured">
      <a:majorFont>
        <a:latin typeface="Calibri"/>
        <a:ea typeface="Calibri"/>
        <a:cs typeface="Calibri"/>
      </a:majorFont>
      <a:minorFont>
        <a:latin typeface="Helvetica"/>
        <a:ea typeface="Helvetica"/>
        <a:cs typeface="Helvetica"/>
      </a:minorFont>
    </a:fontScheme>
    <a:fmtScheme name="Texture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66666"/>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xtured">
  <a:themeElements>
    <a:clrScheme name="Textured">
      <a:dk1>
        <a:srgbClr val="000000"/>
      </a:dk1>
      <a:lt1>
        <a:srgbClr val="FFFFFF"/>
      </a:lt1>
      <a:dk2>
        <a:srgbClr val="A7A7A7"/>
      </a:dk2>
      <a:lt2>
        <a:srgbClr val="535353"/>
      </a:lt2>
      <a:accent1>
        <a:srgbClr val="009999"/>
      </a:accent1>
      <a:accent2>
        <a:srgbClr val="336699"/>
      </a:accent2>
      <a:accent3>
        <a:srgbClr val="ACB3C1"/>
      </a:accent3>
      <a:accent4>
        <a:srgbClr val="DADADA"/>
      </a:accent4>
      <a:accent5>
        <a:srgbClr val="AACACA"/>
      </a:accent5>
      <a:accent6>
        <a:srgbClr val="2D5C8A"/>
      </a:accent6>
      <a:hlink>
        <a:srgbClr val="0000FF"/>
      </a:hlink>
      <a:folHlink>
        <a:srgbClr val="FF00FF"/>
      </a:folHlink>
    </a:clrScheme>
    <a:fontScheme name="Textured">
      <a:majorFont>
        <a:latin typeface="Calibri"/>
        <a:ea typeface="Calibri"/>
        <a:cs typeface="Calibri"/>
      </a:majorFont>
      <a:minorFont>
        <a:latin typeface="Helvetica"/>
        <a:ea typeface="Helvetica"/>
        <a:cs typeface="Helvetica"/>
      </a:minorFont>
    </a:fontScheme>
    <a:fmtScheme name="Texture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66666"/>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66"/>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2157</TotalTime>
  <Words>586</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Helvetica</vt:lpstr>
      <vt:lpstr>Tahoma</vt:lpstr>
      <vt:lpstr>Tahoma Bold</vt:lpstr>
      <vt:lpstr>Times New Roman</vt:lpstr>
      <vt:lpstr>Times Roman</vt:lpstr>
      <vt:lpstr>Textured</vt:lpstr>
      <vt:lpstr>Nematode Enemies and Fungal Friends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UREA AMENDMENTS IN MEDIA FOR QUNTIFAICATION OF NEMATODE TRAPPING FUNGI</dc:title>
  <dc:creator>edgar</dc:creator>
  <cp:lastModifiedBy>James Kotcon</cp:lastModifiedBy>
  <cp:revision>8</cp:revision>
  <dcterms:modified xsi:type="dcterms:W3CDTF">2022-08-26T14:38:42Z</dcterms:modified>
</cp:coreProperties>
</file>